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85" r:id="rId3"/>
    <p:sldId id="257" r:id="rId4"/>
    <p:sldId id="274" r:id="rId5"/>
    <p:sldId id="275" r:id="rId6"/>
    <p:sldId id="276" r:id="rId7"/>
    <p:sldId id="277" r:id="rId8"/>
    <p:sldId id="258" r:id="rId9"/>
    <p:sldId id="259" r:id="rId10"/>
    <p:sldId id="260" r:id="rId11"/>
    <p:sldId id="261" r:id="rId12"/>
    <p:sldId id="272" r:id="rId13"/>
    <p:sldId id="262" r:id="rId14"/>
    <p:sldId id="263" r:id="rId15"/>
    <p:sldId id="264" r:id="rId16"/>
    <p:sldId id="267" r:id="rId17"/>
    <p:sldId id="265" r:id="rId18"/>
    <p:sldId id="266" r:id="rId19"/>
    <p:sldId id="268" r:id="rId20"/>
    <p:sldId id="269" r:id="rId21"/>
    <p:sldId id="270" r:id="rId22"/>
    <p:sldId id="282" r:id="rId23"/>
    <p:sldId id="283" r:id="rId24"/>
    <p:sldId id="284" r:id="rId25"/>
    <p:sldId id="279" r:id="rId26"/>
    <p:sldId id="280" r:id="rId27"/>
    <p:sldId id="281" r:id="rId28"/>
    <p:sldId id="271" r:id="rId2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1522" y="5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30031E4B-2084-3047-B055-9BA84975C028}" type="datetimeFigureOut">
              <a:rPr lang="es-ES" smtClean="0"/>
              <a:t>21/07/2024</a:t>
            </a:fld>
            <a:endParaRPr lang="es-ES"/>
          </a:p>
        </p:txBody>
      </p:sp>
      <p:sp>
        <p:nvSpPr>
          <p:cNvPr id="4" name="Marcador de imagen de diapositiva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BE2C8F55-908A-E943-97B5-76884E2FF1F3}" type="slidenum">
              <a:rPr lang="es-ES" smtClean="0"/>
              <a:t>‹Nº›</a:t>
            </a:fld>
            <a:endParaRPr lang="es-ES"/>
          </a:p>
        </p:txBody>
      </p:sp>
    </p:spTree>
    <p:extLst>
      <p:ext uri="{BB962C8B-B14F-4D97-AF65-F5344CB8AC3E}">
        <p14:creationId xmlns:p14="http://schemas.microsoft.com/office/powerpoint/2010/main" val="3045075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89537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036779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615054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994856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4285499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64966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102412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717819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131162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306477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hyperlink" Target="https://gamma.app/" TargetMode="Externa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0"/>
            <a:ext cx="14630400" cy="8229600"/>
          </a:xfrm>
          <a:prstGeom prst="rect">
            <a:avLst/>
          </a:prstGeom>
          <a:solidFill>
            <a:srgbClr val="FFFDFA"/>
          </a:solidFill>
          <a:ln/>
        </p:spPr>
        <p:txBody>
          <a:bodyPr/>
          <a:lstStyle/>
          <a:p>
            <a:endParaRPr lang="es-ES"/>
          </a:p>
        </p:txBody>
      </p:sp>
      <p:pic>
        <p:nvPicPr>
          <p:cNvPr id="8" name="Image 0" descr="preencoded.png">
            <a:extLst>
              <a:ext uri="{FF2B5EF4-FFF2-40B4-BE49-F238E27FC236}">
                <a16:creationId xmlns:a16="http://schemas.microsoft.com/office/drawing/2014/main" id="{0BFA98B9-BF01-DB1E-224E-7D0CF8914BC2}"/>
              </a:ext>
            </a:extLst>
          </p:cNvPr>
          <p:cNvPicPr>
            <a:picLocks noChangeAspect="1"/>
          </p:cNvPicPr>
          <p:nvPr/>
        </p:nvPicPr>
        <p:blipFill>
          <a:blip/>
          <a:stretch>
            <a:fillRect/>
          </a:stretch>
        </p:blipFill>
        <p:spPr>
          <a:xfrm>
            <a:off x="0" y="0"/>
            <a:ext cx="14630400" cy="8229600"/>
          </a:xfrm>
          <a:prstGeom prst="rect">
            <a:avLst/>
          </a:prstGeom>
        </p:spPr>
      </p:pic>
      <p:sp>
        <p:nvSpPr>
          <p:cNvPr id="10" name="Shape 0">
            <a:extLst>
              <a:ext uri="{FF2B5EF4-FFF2-40B4-BE49-F238E27FC236}">
                <a16:creationId xmlns:a16="http://schemas.microsoft.com/office/drawing/2014/main" id="{0850FFFF-32A9-76F7-917B-C200FA9B1880}"/>
              </a:ext>
            </a:extLst>
          </p:cNvPr>
          <p:cNvSpPr/>
          <p:nvPr/>
        </p:nvSpPr>
        <p:spPr>
          <a:xfrm>
            <a:off x="7620" y="0"/>
            <a:ext cx="14630400" cy="8229600"/>
          </a:xfrm>
          <a:prstGeom prst="rect">
            <a:avLst/>
          </a:prstGeom>
          <a:solidFill>
            <a:srgbClr val="FFFDFA"/>
          </a:solidFill>
          <a:ln/>
        </p:spPr>
        <p:txBody>
          <a:bodyPr/>
          <a:lstStyle/>
          <a:p>
            <a:endParaRPr lang="es-ES" dirty="0"/>
          </a:p>
        </p:txBody>
      </p:sp>
      <p:sp>
        <p:nvSpPr>
          <p:cNvPr id="11" name="Text 1">
            <a:extLst>
              <a:ext uri="{FF2B5EF4-FFF2-40B4-BE49-F238E27FC236}">
                <a16:creationId xmlns:a16="http://schemas.microsoft.com/office/drawing/2014/main" id="{B9F9D3B7-0892-E7E7-C2AF-4B438B1780A5}"/>
              </a:ext>
            </a:extLst>
          </p:cNvPr>
          <p:cNvSpPr/>
          <p:nvPr/>
        </p:nvSpPr>
        <p:spPr>
          <a:xfrm>
            <a:off x="6058488" y="985004"/>
            <a:ext cx="8486667" cy="5280329"/>
          </a:xfrm>
          <a:prstGeom prst="rect">
            <a:avLst/>
          </a:prstGeom>
          <a:noFill/>
          <a:ln/>
        </p:spPr>
        <p:txBody>
          <a:bodyPr wrap="square" rtlCol="0" anchor="t"/>
          <a:lstStyle/>
          <a:p>
            <a:pPr marL="0" indent="0">
              <a:lnSpc>
                <a:spcPts val="6808"/>
              </a:lnSpc>
              <a:buNone/>
            </a:pPr>
            <a:r>
              <a:rPr lang="en-US" sz="5400">
                <a:solidFill>
                  <a:srgbClr val="5C4E3D"/>
                </a:solidFill>
                <a:latin typeface="Libre Baskerville" pitchFamily="34" charset="0"/>
                <a:ea typeface="Libre Baskerville" pitchFamily="34" charset="-122"/>
                <a:cs typeface="Libre Baskerville" pitchFamily="34" charset="-120"/>
              </a:rPr>
              <a:t>Desarrollo </a:t>
            </a:r>
            <a:r>
              <a:rPr lang="en-US" sz="5400" dirty="0">
                <a:solidFill>
                  <a:srgbClr val="5C4E3D"/>
                </a:solidFill>
                <a:latin typeface="Libre Baskerville" pitchFamily="34" charset="0"/>
                <a:ea typeface="Libre Baskerville" pitchFamily="34" charset="-122"/>
                <a:cs typeface="Libre Baskerville" pitchFamily="34" charset="-120"/>
              </a:rPr>
              <a:t>de </a:t>
            </a:r>
            <a:r>
              <a:rPr lang="es-ES" sz="5400" dirty="0">
                <a:solidFill>
                  <a:srgbClr val="5C4E3D"/>
                </a:solidFill>
                <a:latin typeface="Libre Baskerville" pitchFamily="34" charset="0"/>
                <a:ea typeface="Libre Baskerville" pitchFamily="34" charset="-122"/>
                <a:cs typeface="Libre Baskerville" pitchFamily="34" charset="-120"/>
              </a:rPr>
              <a:t>un</a:t>
            </a:r>
            <a:r>
              <a:rPr lang="en-US" sz="5400" dirty="0">
                <a:solidFill>
                  <a:srgbClr val="5C4E3D"/>
                </a:solidFill>
                <a:latin typeface="Libre Baskerville" pitchFamily="34" charset="0"/>
                <a:ea typeface="Libre Baskerville" pitchFamily="34" charset="-122"/>
                <a:cs typeface="Libre Baskerville" pitchFamily="34" charset="-120"/>
              </a:rPr>
              <a:t> </a:t>
            </a:r>
            <a:r>
              <a:rPr lang="es-ES" sz="5400" dirty="0">
                <a:solidFill>
                  <a:srgbClr val="5C4E3D"/>
                </a:solidFill>
                <a:latin typeface="Libre Baskerville" pitchFamily="34" charset="0"/>
                <a:ea typeface="Libre Baskerville" pitchFamily="34" charset="-122"/>
                <a:cs typeface="Libre Baskerville" pitchFamily="34" charset="-120"/>
              </a:rPr>
              <a:t>algoritmo predictivo para la personalización de estilos de vida basado en genómica y biométrica</a:t>
            </a:r>
            <a:endParaRPr lang="en-US" sz="5400" dirty="0"/>
          </a:p>
        </p:txBody>
      </p:sp>
      <p:sp>
        <p:nvSpPr>
          <p:cNvPr id="12" name="Shape 3">
            <a:extLst>
              <a:ext uri="{FF2B5EF4-FFF2-40B4-BE49-F238E27FC236}">
                <a16:creationId xmlns:a16="http://schemas.microsoft.com/office/drawing/2014/main" id="{BE1D443C-8F0E-E549-C5CF-594DE5F7A892}"/>
              </a:ext>
            </a:extLst>
          </p:cNvPr>
          <p:cNvSpPr/>
          <p:nvPr/>
        </p:nvSpPr>
        <p:spPr>
          <a:xfrm>
            <a:off x="6238161" y="6908721"/>
            <a:ext cx="320754" cy="320754"/>
          </a:xfrm>
          <a:prstGeom prst="roundRect">
            <a:avLst>
              <a:gd name="adj" fmla="val 28504978"/>
            </a:avLst>
          </a:prstGeom>
          <a:noFill/>
          <a:ln w="7620">
            <a:solidFill>
              <a:srgbClr val="FFFFFF"/>
            </a:solidFill>
            <a:prstDash val="solid"/>
          </a:ln>
        </p:spPr>
        <p:txBody>
          <a:bodyPr/>
          <a:lstStyle/>
          <a:p>
            <a:endParaRPr lang="es-ES"/>
          </a:p>
        </p:txBody>
      </p:sp>
      <p:sp>
        <p:nvSpPr>
          <p:cNvPr id="13" name="Text 4">
            <a:extLst>
              <a:ext uri="{FF2B5EF4-FFF2-40B4-BE49-F238E27FC236}">
                <a16:creationId xmlns:a16="http://schemas.microsoft.com/office/drawing/2014/main" id="{A8E94CD6-FDA2-53EC-B64C-1C1EEAB0201D}"/>
              </a:ext>
            </a:extLst>
          </p:cNvPr>
          <p:cNvSpPr/>
          <p:nvPr/>
        </p:nvSpPr>
        <p:spPr>
          <a:xfrm>
            <a:off x="6659044" y="6889927"/>
            <a:ext cx="7285553" cy="916781"/>
          </a:xfrm>
          <a:prstGeom prst="rect">
            <a:avLst/>
          </a:prstGeom>
          <a:noFill/>
          <a:ln/>
        </p:spPr>
        <p:txBody>
          <a:bodyPr wrap="none" rtlCol="0" anchor="t"/>
          <a:lstStyle/>
          <a:p>
            <a:pPr algn="ctr">
              <a:lnSpc>
                <a:spcPts val="2763"/>
              </a:lnSpc>
            </a:pPr>
            <a:r>
              <a:rPr lang="en-US" sz="1973" b="1" dirty="0" err="1">
                <a:solidFill>
                  <a:srgbClr val="454240"/>
                </a:solidFill>
                <a:latin typeface="DM Sans" pitchFamily="34" charset="0"/>
                <a:ea typeface="DM Sans" pitchFamily="34" charset="-122"/>
                <a:cs typeface="DM Sans" pitchFamily="34" charset="-120"/>
              </a:rPr>
              <a:t>Realizado</a:t>
            </a:r>
            <a:r>
              <a:rPr lang="en-US" sz="1973" b="1" dirty="0">
                <a:solidFill>
                  <a:srgbClr val="454240"/>
                </a:solidFill>
                <a:latin typeface="DM Sans" pitchFamily="34" charset="0"/>
                <a:ea typeface="DM Sans" pitchFamily="34" charset="-122"/>
                <a:cs typeface="DM Sans" pitchFamily="34" charset="-120"/>
              </a:rPr>
              <a:t> </a:t>
            </a:r>
            <a:r>
              <a:rPr lang="en-US" sz="1973" b="1" dirty="0" err="1">
                <a:solidFill>
                  <a:srgbClr val="454240"/>
                </a:solidFill>
                <a:latin typeface="DM Sans" pitchFamily="34" charset="0"/>
                <a:ea typeface="DM Sans" pitchFamily="34" charset="-122"/>
                <a:cs typeface="DM Sans" pitchFamily="34" charset="-120"/>
              </a:rPr>
              <a:t>por</a:t>
            </a:r>
            <a:r>
              <a:rPr lang="en-US" sz="1973" b="1" dirty="0">
                <a:solidFill>
                  <a:srgbClr val="454240"/>
                </a:solidFill>
                <a:latin typeface="DM Sans" pitchFamily="34" charset="0"/>
                <a:ea typeface="DM Sans" pitchFamily="34" charset="-122"/>
                <a:cs typeface="DM Sans" pitchFamily="34" charset="-120"/>
              </a:rPr>
              <a:t> Maximiliano Hernandez S. y</a:t>
            </a:r>
            <a:endParaRPr lang="en-US" sz="1973" dirty="0"/>
          </a:p>
          <a:p>
            <a:pPr marL="0" indent="0" algn="ctr">
              <a:lnSpc>
                <a:spcPts val="2763"/>
              </a:lnSpc>
              <a:buNone/>
            </a:pPr>
            <a:r>
              <a:rPr lang="en-US" sz="1973" b="1" dirty="0">
                <a:solidFill>
                  <a:srgbClr val="454240"/>
                </a:solidFill>
                <a:latin typeface="DM Sans" pitchFamily="34" charset="0"/>
                <a:ea typeface="DM Sans" pitchFamily="34" charset="-122"/>
                <a:cs typeface="DM Sans" pitchFamily="34" charset="-120"/>
              </a:rPr>
              <a:t>David Fernández Martín  </a:t>
            </a:r>
          </a:p>
        </p:txBody>
      </p:sp>
      <p:pic>
        <p:nvPicPr>
          <p:cNvPr id="14" name="Imagen 13" descr="Interfaz de usuario gráfica, Aplicación&#10;&#10;Descripción generada automáticamente">
            <a:extLst>
              <a:ext uri="{FF2B5EF4-FFF2-40B4-BE49-F238E27FC236}">
                <a16:creationId xmlns:a16="http://schemas.microsoft.com/office/drawing/2014/main" id="{799AA172-0E0C-FCC4-8376-9DD0B5BD1574}"/>
              </a:ext>
            </a:extLst>
          </p:cNvPr>
          <p:cNvPicPr>
            <a:picLocks noChangeAspect="1"/>
          </p:cNvPicPr>
          <p:nvPr/>
        </p:nvPicPr>
        <p:blipFill rotWithShape="1">
          <a:blip r:embed="rId4"/>
          <a:srcRect l="32625"/>
          <a:stretch/>
        </p:blipFill>
        <p:spPr>
          <a:xfrm>
            <a:off x="-39594" y="0"/>
            <a:ext cx="5544740" cy="8229600"/>
          </a:xfrm>
          <a:prstGeom prst="rect">
            <a:avLst/>
          </a:prstGeom>
          <a:ln>
            <a:solidFill>
              <a:schemeClr val="tx1"/>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sp>
        <p:nvSpPr>
          <p:cNvPr id="4" name="Text 1"/>
          <p:cNvSpPr/>
          <p:nvPr/>
        </p:nvSpPr>
        <p:spPr>
          <a:xfrm>
            <a:off x="2037874" y="2125237"/>
            <a:ext cx="10554414"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Configuración del Modelo y Embeddings (main.py)</a:t>
            </a:r>
            <a:endParaRPr lang="en-US" sz="4374" dirty="0"/>
          </a:p>
        </p:txBody>
      </p:sp>
      <p:pic>
        <p:nvPicPr>
          <p:cNvPr id="5" name="Image 1" descr="preencoded.png"/>
          <p:cNvPicPr>
            <a:picLocks noChangeAspect="1"/>
          </p:cNvPicPr>
          <p:nvPr/>
        </p:nvPicPr>
        <p:blipFill>
          <a:blip r:embed="rId4"/>
          <a:stretch>
            <a:fillRect/>
          </a:stretch>
        </p:blipFill>
        <p:spPr>
          <a:xfrm>
            <a:off x="2037993" y="4046934"/>
            <a:ext cx="555427" cy="555427"/>
          </a:xfrm>
          <a:prstGeom prst="rect">
            <a:avLst/>
          </a:prstGeom>
        </p:spPr>
      </p:pic>
      <p:sp>
        <p:nvSpPr>
          <p:cNvPr id="6" name="Text 2"/>
          <p:cNvSpPr/>
          <p:nvPr/>
        </p:nvSpPr>
        <p:spPr>
          <a:xfrm>
            <a:off x="2037993" y="4824532"/>
            <a:ext cx="2951202"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Carga de la clave API</a:t>
            </a:r>
            <a:endParaRPr lang="en-US" sz="2187" dirty="0"/>
          </a:p>
        </p:txBody>
      </p:sp>
      <p:sp>
        <p:nvSpPr>
          <p:cNvPr id="7" name="Text 3"/>
          <p:cNvSpPr/>
          <p:nvPr/>
        </p:nvSpPr>
        <p:spPr>
          <a:xfrm>
            <a:off x="2037993" y="5304949"/>
            <a:ext cx="5110520"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carga la clave API necesaria para el modelo de lenguaje ChatGroq.</a:t>
            </a:r>
            <a:endParaRPr lang="en-US" sz="1750" dirty="0"/>
          </a:p>
        </p:txBody>
      </p:sp>
      <p:pic>
        <p:nvPicPr>
          <p:cNvPr id="8" name="Image 2" descr="preencoded.png"/>
          <p:cNvPicPr>
            <a:picLocks noChangeAspect="1"/>
          </p:cNvPicPr>
          <p:nvPr/>
        </p:nvPicPr>
        <p:blipFill>
          <a:blip r:embed="rId5"/>
          <a:stretch>
            <a:fillRect/>
          </a:stretch>
        </p:blipFill>
        <p:spPr>
          <a:xfrm>
            <a:off x="7481768" y="4046934"/>
            <a:ext cx="555427" cy="555427"/>
          </a:xfrm>
          <a:prstGeom prst="rect">
            <a:avLst/>
          </a:prstGeom>
        </p:spPr>
      </p:pic>
      <p:sp>
        <p:nvSpPr>
          <p:cNvPr id="9" name="Text 4"/>
          <p:cNvSpPr/>
          <p:nvPr/>
        </p:nvSpPr>
        <p:spPr>
          <a:xfrm>
            <a:off x="7481768" y="4824532"/>
            <a:ext cx="3981093"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Preparación de embeddings</a:t>
            </a:r>
            <a:endParaRPr lang="en-US" sz="2187" dirty="0"/>
          </a:p>
        </p:txBody>
      </p:sp>
      <p:sp>
        <p:nvSpPr>
          <p:cNvPr id="10" name="Text 5"/>
          <p:cNvSpPr/>
          <p:nvPr/>
        </p:nvSpPr>
        <p:spPr>
          <a:xfrm>
            <a:off x="7481768" y="5304949"/>
            <a:ext cx="5110639"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construye un índice vectorial usando FAISS para los embeddings del modelo.</a:t>
            </a:r>
            <a:endParaRPr lang="en-US" sz="1750" dirty="0"/>
          </a:p>
        </p:txBody>
      </p:sp>
      <p:pic>
        <p:nvPicPr>
          <p:cNvPr id="11" name="Image 1" descr="preencoded.png">
            <a:extLst>
              <a:ext uri="{FF2B5EF4-FFF2-40B4-BE49-F238E27FC236}">
                <a16:creationId xmlns:a16="http://schemas.microsoft.com/office/drawing/2014/main" id="{513658E5-8B63-72DA-7868-53BD0528903D}"/>
              </a:ext>
            </a:extLst>
          </p:cNvPr>
          <p:cNvPicPr>
            <a:picLocks noChangeAspect="1"/>
          </p:cNvPicPr>
          <p:nvPr/>
        </p:nvPicPr>
        <p:blipFill>
          <a:blip r:embed="rId6"/>
          <a:stretch>
            <a:fillRect/>
          </a:stretch>
        </p:blipFill>
        <p:spPr>
          <a:xfrm>
            <a:off x="0" y="1"/>
            <a:ext cx="14630400" cy="17126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933688"/>
            <a:ext cx="93064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Funciones Clave y Endpoints (main.py)</a:t>
            </a:r>
            <a:endParaRPr lang="en-US" sz="4374" dirty="0"/>
          </a:p>
        </p:txBody>
      </p:sp>
      <p:sp>
        <p:nvSpPr>
          <p:cNvPr id="6" name="Shape 2"/>
          <p:cNvSpPr/>
          <p:nvPr/>
        </p:nvSpPr>
        <p:spPr>
          <a:xfrm>
            <a:off x="4801910" y="2655689"/>
            <a:ext cx="44410" cy="4640223"/>
          </a:xfrm>
          <a:prstGeom prst="roundRect">
            <a:avLst>
              <a:gd name="adj" fmla="val 225151"/>
            </a:avLst>
          </a:prstGeom>
          <a:solidFill>
            <a:srgbClr val="DDD3BA"/>
          </a:solidFill>
          <a:ln/>
        </p:spPr>
        <p:txBody>
          <a:bodyPr/>
          <a:lstStyle/>
          <a:p>
            <a:endParaRPr lang="es-ES"/>
          </a:p>
        </p:txBody>
      </p:sp>
      <p:sp>
        <p:nvSpPr>
          <p:cNvPr id="7" name="Shape 3"/>
          <p:cNvSpPr/>
          <p:nvPr/>
        </p:nvSpPr>
        <p:spPr>
          <a:xfrm>
            <a:off x="5074027" y="3056989"/>
            <a:ext cx="777597" cy="44410"/>
          </a:xfrm>
          <a:prstGeom prst="roundRect">
            <a:avLst>
              <a:gd name="adj" fmla="val 225151"/>
            </a:avLst>
          </a:prstGeom>
          <a:solidFill>
            <a:srgbClr val="DDD3BA"/>
          </a:solidFill>
          <a:ln/>
        </p:spPr>
        <p:txBody>
          <a:bodyPr/>
          <a:lstStyle/>
          <a:p>
            <a:endParaRPr lang="es-ES"/>
          </a:p>
        </p:txBody>
      </p:sp>
      <p:sp>
        <p:nvSpPr>
          <p:cNvPr id="8" name="Shape 4"/>
          <p:cNvSpPr/>
          <p:nvPr/>
        </p:nvSpPr>
        <p:spPr>
          <a:xfrm>
            <a:off x="4574084" y="2829282"/>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9" name="Text 5"/>
          <p:cNvSpPr/>
          <p:nvPr/>
        </p:nvSpPr>
        <p:spPr>
          <a:xfrm>
            <a:off x="4749701" y="2870954"/>
            <a:ext cx="148709"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10" name="Text 6"/>
          <p:cNvSpPr/>
          <p:nvPr/>
        </p:nvSpPr>
        <p:spPr>
          <a:xfrm>
            <a:off x="6046113" y="2877860"/>
            <a:ext cx="277749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Endpoint /ask</a:t>
            </a:r>
            <a:endParaRPr lang="en-US" sz="2187" dirty="0"/>
          </a:p>
        </p:txBody>
      </p:sp>
      <p:sp>
        <p:nvSpPr>
          <p:cNvPr id="11" name="Text 7"/>
          <p:cNvSpPr/>
          <p:nvPr/>
        </p:nvSpPr>
        <p:spPr>
          <a:xfrm>
            <a:off x="6046113" y="3358277"/>
            <a:ext cx="7751088" cy="355402"/>
          </a:xfrm>
          <a:prstGeom prst="rect">
            <a:avLst/>
          </a:prstGeom>
          <a:noFill/>
          <a:ln/>
        </p:spPr>
        <p:txBody>
          <a:bodyPr wrap="non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define el endpoint /ask para manejar las preguntas de los usuarios.</a:t>
            </a:r>
            <a:endParaRPr lang="en-US" sz="1750" dirty="0"/>
          </a:p>
        </p:txBody>
      </p:sp>
      <p:sp>
        <p:nvSpPr>
          <p:cNvPr id="12" name="Shape 8"/>
          <p:cNvSpPr/>
          <p:nvPr/>
        </p:nvSpPr>
        <p:spPr>
          <a:xfrm>
            <a:off x="5074027" y="4559320"/>
            <a:ext cx="777597" cy="44410"/>
          </a:xfrm>
          <a:prstGeom prst="roundRect">
            <a:avLst>
              <a:gd name="adj" fmla="val 225151"/>
            </a:avLst>
          </a:prstGeom>
          <a:solidFill>
            <a:srgbClr val="DDD3BA"/>
          </a:solidFill>
          <a:ln/>
        </p:spPr>
        <p:txBody>
          <a:bodyPr/>
          <a:lstStyle/>
          <a:p>
            <a:endParaRPr lang="es-ES"/>
          </a:p>
        </p:txBody>
      </p:sp>
      <p:sp>
        <p:nvSpPr>
          <p:cNvPr id="13" name="Shape 9"/>
          <p:cNvSpPr/>
          <p:nvPr/>
        </p:nvSpPr>
        <p:spPr>
          <a:xfrm>
            <a:off x="4574084" y="4331613"/>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4" name="Text 10"/>
          <p:cNvSpPr/>
          <p:nvPr/>
        </p:nvSpPr>
        <p:spPr>
          <a:xfrm>
            <a:off x="4721364" y="4373285"/>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5" name="Text 11"/>
          <p:cNvSpPr/>
          <p:nvPr/>
        </p:nvSpPr>
        <p:spPr>
          <a:xfrm>
            <a:off x="6046113" y="4380190"/>
            <a:ext cx="277749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Uso de caché</a:t>
            </a:r>
            <a:endParaRPr lang="en-US" sz="2187" dirty="0"/>
          </a:p>
        </p:txBody>
      </p:sp>
      <p:sp>
        <p:nvSpPr>
          <p:cNvPr id="16" name="Text 12"/>
          <p:cNvSpPr/>
          <p:nvPr/>
        </p:nvSpPr>
        <p:spPr>
          <a:xfrm>
            <a:off x="6046113" y="4860608"/>
            <a:ext cx="7751088" cy="355402"/>
          </a:xfrm>
          <a:prstGeom prst="rect">
            <a:avLst/>
          </a:prstGeom>
          <a:noFill/>
          <a:ln/>
        </p:spPr>
        <p:txBody>
          <a:bodyPr wrap="non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utiliza caché para almacenar las respuestas y mejorar la eficiencia.</a:t>
            </a:r>
            <a:endParaRPr lang="en-US" sz="1750" dirty="0"/>
          </a:p>
        </p:txBody>
      </p:sp>
      <p:sp>
        <p:nvSpPr>
          <p:cNvPr id="17" name="Shape 13"/>
          <p:cNvSpPr/>
          <p:nvPr/>
        </p:nvSpPr>
        <p:spPr>
          <a:xfrm>
            <a:off x="5074027" y="6061650"/>
            <a:ext cx="777597" cy="44410"/>
          </a:xfrm>
          <a:prstGeom prst="roundRect">
            <a:avLst>
              <a:gd name="adj" fmla="val 225151"/>
            </a:avLst>
          </a:prstGeom>
          <a:solidFill>
            <a:srgbClr val="DDD3BA"/>
          </a:solidFill>
          <a:ln/>
        </p:spPr>
        <p:txBody>
          <a:bodyPr/>
          <a:lstStyle/>
          <a:p>
            <a:endParaRPr lang="es-ES"/>
          </a:p>
        </p:txBody>
      </p:sp>
      <p:sp>
        <p:nvSpPr>
          <p:cNvPr id="18" name="Shape 14"/>
          <p:cNvSpPr/>
          <p:nvPr/>
        </p:nvSpPr>
        <p:spPr>
          <a:xfrm>
            <a:off x="4574084" y="5833943"/>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9" name="Text 15"/>
          <p:cNvSpPr/>
          <p:nvPr/>
        </p:nvSpPr>
        <p:spPr>
          <a:xfrm>
            <a:off x="4721364" y="5875615"/>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20" name="Text 16"/>
          <p:cNvSpPr/>
          <p:nvPr/>
        </p:nvSpPr>
        <p:spPr>
          <a:xfrm>
            <a:off x="6046113" y="5882521"/>
            <a:ext cx="5533668"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Carga y procesamiento de documentos</a:t>
            </a:r>
            <a:endParaRPr lang="en-US" sz="2187" dirty="0"/>
          </a:p>
        </p:txBody>
      </p:sp>
      <p:sp>
        <p:nvSpPr>
          <p:cNvPr id="21" name="Text 17"/>
          <p:cNvSpPr/>
          <p:nvPr/>
        </p:nvSpPr>
        <p:spPr>
          <a:xfrm>
            <a:off x="6046113" y="6362938"/>
            <a:ext cx="7751088"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cargan y procesan documentos desde diversas fuentes para alimentar el sistema.</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1129486"/>
          </a:xfrm>
          <a:prstGeom prst="rect">
            <a:avLst/>
          </a:prstGeom>
          <a:solidFill>
            <a:srgbClr val="FFFDFA"/>
          </a:solidFill>
          <a:ln/>
        </p:spPr>
        <p:txBody>
          <a:bodyPr/>
          <a:lstStyle/>
          <a:p>
            <a:endParaRPr lang="es-ES" sz="1750" dirty="0">
              <a:latin typeface="DM Sans" pitchFamily="2" charset="0"/>
            </a:endParaRPr>
          </a:p>
        </p:txBody>
      </p:sp>
      <p:pic>
        <p:nvPicPr>
          <p:cNvPr id="4" name="Image 1" descr="preencoded.png"/>
          <p:cNvPicPr>
            <a:picLocks noChangeAspect="1"/>
          </p:cNvPicPr>
          <p:nvPr/>
        </p:nvPicPr>
        <p:blipFill>
          <a:blip r:embed="rId4"/>
          <a:stretch>
            <a:fillRect/>
          </a:stretch>
        </p:blipFill>
        <p:spPr>
          <a:xfrm>
            <a:off x="0" y="30606"/>
            <a:ext cx="14630400" cy="1944172"/>
          </a:xfrm>
          <a:prstGeom prst="rect">
            <a:avLst/>
          </a:prstGeom>
        </p:spPr>
      </p:pic>
      <p:sp>
        <p:nvSpPr>
          <p:cNvPr id="5" name="Text 1"/>
          <p:cNvSpPr/>
          <p:nvPr/>
        </p:nvSpPr>
        <p:spPr>
          <a:xfrm>
            <a:off x="792865" y="2290552"/>
            <a:ext cx="14282048" cy="486013"/>
          </a:xfrm>
          <a:prstGeom prst="rect">
            <a:avLst/>
          </a:prstGeom>
          <a:noFill/>
          <a:ln/>
        </p:spPr>
        <p:txBody>
          <a:bodyPr wrap="none" rtlCol="0" anchor="t"/>
          <a:lstStyle/>
          <a:p>
            <a:pPr>
              <a:lnSpc>
                <a:spcPts val="3827"/>
              </a:lnSpc>
            </a:pPr>
            <a:r>
              <a:rPr lang="es-ES" sz="3200" dirty="0">
                <a:solidFill>
                  <a:srgbClr val="5C4E3D"/>
                </a:solidFill>
                <a:latin typeface="Libre Baskerville" pitchFamily="34" charset="0"/>
                <a:ea typeface="Libre Baskerville" pitchFamily="34" charset="-122"/>
                <a:cs typeface="Libre Baskerville" pitchFamily="34" charset="-120"/>
              </a:rPr>
              <a:t>Tratamiento</a:t>
            </a:r>
            <a:r>
              <a:rPr lang="en-US" sz="3200" dirty="0">
                <a:solidFill>
                  <a:srgbClr val="5C4E3D"/>
                </a:solidFill>
                <a:latin typeface="Libre Baskerville" pitchFamily="34" charset="0"/>
                <a:ea typeface="Libre Baskerville" pitchFamily="34" charset="-122"/>
                <a:cs typeface="Libre Baskerville" pitchFamily="34" charset="-120"/>
              </a:rPr>
              <a:t> de pdf (</a:t>
            </a:r>
            <a:r>
              <a:rPr lang="es-ES" sz="3200" noProof="1">
                <a:solidFill>
                  <a:srgbClr val="5C4E3D"/>
                </a:solidFill>
                <a:latin typeface="Libre Baskerville" pitchFamily="34" charset="0"/>
                <a:ea typeface="Libre Baskerville" pitchFamily="34" charset="-122"/>
                <a:cs typeface="Libre Baskerville" pitchFamily="34" charset="-120"/>
              </a:rPr>
              <a:t>documentos</a:t>
            </a:r>
            <a:r>
              <a:rPr lang="en-US" sz="3200" dirty="0">
                <a:solidFill>
                  <a:srgbClr val="5C4E3D"/>
                </a:solidFill>
                <a:latin typeface="Libre Baskerville" pitchFamily="34" charset="0"/>
                <a:ea typeface="Libre Baskerville" pitchFamily="34" charset="-122"/>
                <a:cs typeface="Libre Baskerville" pitchFamily="34" charset="-120"/>
              </a:rPr>
              <a:t> </a:t>
            </a:r>
            <a:r>
              <a:rPr lang="es-ES" sz="3200" dirty="0">
                <a:solidFill>
                  <a:srgbClr val="5C4E3D"/>
                </a:solidFill>
                <a:latin typeface="Libre Baskerville" pitchFamily="34" charset="0"/>
                <a:ea typeface="Libre Baskerville" pitchFamily="34" charset="-122"/>
                <a:cs typeface="Libre Baskerville" pitchFamily="34" charset="-120"/>
              </a:rPr>
              <a:t>médicos</a:t>
            </a:r>
            <a:r>
              <a:rPr lang="en-US" sz="3200" dirty="0">
                <a:solidFill>
                  <a:srgbClr val="5C4E3D"/>
                </a:solidFill>
                <a:latin typeface="Libre Baskerville" pitchFamily="34" charset="0"/>
                <a:ea typeface="Libre Baskerville" pitchFamily="34" charset="-122"/>
                <a:cs typeface="Libre Baskerville" pitchFamily="34" charset="-120"/>
              </a:rPr>
              <a:t> de libre </a:t>
            </a:r>
            <a:r>
              <a:rPr lang="es-ES" sz="3200" dirty="0">
                <a:solidFill>
                  <a:srgbClr val="5C4E3D"/>
                </a:solidFill>
                <a:latin typeface="Libre Baskerville" pitchFamily="34" charset="0"/>
                <a:ea typeface="Libre Baskerville" pitchFamily="34" charset="-122"/>
                <a:cs typeface="Libre Baskerville" pitchFamily="34" charset="-120"/>
              </a:rPr>
              <a:t>distribución</a:t>
            </a:r>
            <a:r>
              <a:rPr lang="en-US" sz="3200" dirty="0">
                <a:solidFill>
                  <a:srgbClr val="5C4E3D"/>
                </a:solidFill>
                <a:latin typeface="Libre Baskerville" pitchFamily="34" charset="0"/>
                <a:ea typeface="Libre Baskerville" pitchFamily="34" charset="-122"/>
                <a:cs typeface="Libre Baskerville" pitchFamily="34" charset="-120"/>
              </a:rPr>
              <a:t>)</a:t>
            </a:r>
            <a:endParaRPr lang="en-US" sz="3200" dirty="0"/>
          </a:p>
          <a:p>
            <a:pPr marL="0" indent="0">
              <a:lnSpc>
                <a:spcPts val="3827"/>
              </a:lnSpc>
              <a:buNone/>
            </a:pPr>
            <a:endParaRPr lang="en-US" sz="3062" dirty="0"/>
          </a:p>
        </p:txBody>
      </p:sp>
      <p:sp>
        <p:nvSpPr>
          <p:cNvPr id="6" name="Shape 2"/>
          <p:cNvSpPr/>
          <p:nvPr/>
        </p:nvSpPr>
        <p:spPr>
          <a:xfrm>
            <a:off x="2645120" y="3246345"/>
            <a:ext cx="349925" cy="349925"/>
          </a:xfrm>
          <a:prstGeom prst="roundRect">
            <a:avLst>
              <a:gd name="adj" fmla="val 20002"/>
            </a:avLst>
          </a:prstGeom>
          <a:solidFill>
            <a:srgbClr val="F7EDD4"/>
          </a:solidFill>
          <a:ln w="7620">
            <a:solidFill>
              <a:srgbClr val="DDD3BA"/>
            </a:solidFill>
            <a:prstDash val="solid"/>
          </a:ln>
        </p:spPr>
        <p:txBody>
          <a:bodyPr/>
          <a:lstStyle/>
          <a:p>
            <a:endParaRPr lang="es-ES"/>
          </a:p>
        </p:txBody>
      </p:sp>
      <p:sp>
        <p:nvSpPr>
          <p:cNvPr id="7" name="Text 3"/>
          <p:cNvSpPr/>
          <p:nvPr/>
        </p:nvSpPr>
        <p:spPr>
          <a:xfrm>
            <a:off x="2768051" y="3245452"/>
            <a:ext cx="104061" cy="291703"/>
          </a:xfrm>
          <a:prstGeom prst="rect">
            <a:avLst/>
          </a:prstGeom>
          <a:noFill/>
          <a:ln/>
        </p:spPr>
        <p:txBody>
          <a:bodyPr wrap="none" rtlCol="0" anchor="t"/>
          <a:lstStyle/>
          <a:p>
            <a:pPr marL="0" indent="0" algn="ctr">
              <a:lnSpc>
                <a:spcPts val="2296"/>
              </a:lnSpc>
              <a:buNone/>
            </a:pPr>
            <a:r>
              <a:rPr lang="en-US" sz="1837" dirty="0">
                <a:solidFill>
                  <a:srgbClr val="454240"/>
                </a:solidFill>
                <a:latin typeface="Libre Baskerville" pitchFamily="34" charset="0"/>
                <a:ea typeface="Libre Baskerville" pitchFamily="34" charset="-122"/>
                <a:cs typeface="Libre Baskerville" pitchFamily="34" charset="-120"/>
              </a:rPr>
              <a:t>1</a:t>
            </a:r>
            <a:endParaRPr lang="en-US" sz="1837" dirty="0"/>
          </a:p>
        </p:txBody>
      </p:sp>
      <p:sp>
        <p:nvSpPr>
          <p:cNvPr id="10" name="Shape 6"/>
          <p:cNvSpPr/>
          <p:nvPr/>
        </p:nvSpPr>
        <p:spPr>
          <a:xfrm>
            <a:off x="6485573" y="3247492"/>
            <a:ext cx="349925" cy="349925"/>
          </a:xfrm>
          <a:prstGeom prst="roundRect">
            <a:avLst>
              <a:gd name="adj" fmla="val 20002"/>
            </a:avLst>
          </a:prstGeom>
          <a:solidFill>
            <a:srgbClr val="F7EDD4"/>
          </a:solidFill>
          <a:ln w="7620">
            <a:solidFill>
              <a:srgbClr val="DDD3BA"/>
            </a:solidFill>
            <a:prstDash val="solid"/>
          </a:ln>
        </p:spPr>
        <p:txBody>
          <a:bodyPr/>
          <a:lstStyle/>
          <a:p>
            <a:endParaRPr lang="es-ES"/>
          </a:p>
        </p:txBody>
      </p:sp>
      <p:sp>
        <p:nvSpPr>
          <p:cNvPr id="11" name="Text 7"/>
          <p:cNvSpPr/>
          <p:nvPr/>
        </p:nvSpPr>
        <p:spPr>
          <a:xfrm>
            <a:off x="6588681" y="3276544"/>
            <a:ext cx="143708" cy="291703"/>
          </a:xfrm>
          <a:prstGeom prst="rect">
            <a:avLst/>
          </a:prstGeom>
          <a:noFill/>
          <a:ln/>
        </p:spPr>
        <p:txBody>
          <a:bodyPr wrap="none" rtlCol="0" anchor="t"/>
          <a:lstStyle/>
          <a:p>
            <a:pPr marL="0" indent="0" algn="ctr">
              <a:lnSpc>
                <a:spcPts val="2296"/>
              </a:lnSpc>
              <a:buNone/>
            </a:pPr>
            <a:r>
              <a:rPr lang="en-US" sz="1837" dirty="0">
                <a:solidFill>
                  <a:srgbClr val="454240"/>
                </a:solidFill>
                <a:latin typeface="Libre Baskerville" pitchFamily="34" charset="0"/>
                <a:ea typeface="Libre Baskerville" pitchFamily="34" charset="-122"/>
                <a:cs typeface="Libre Baskerville" pitchFamily="34" charset="-120"/>
              </a:rPr>
              <a:t>2</a:t>
            </a:r>
            <a:endParaRPr lang="en-US" sz="1837" dirty="0"/>
          </a:p>
        </p:txBody>
      </p:sp>
      <p:sp>
        <p:nvSpPr>
          <p:cNvPr id="14" name="Shape 10"/>
          <p:cNvSpPr/>
          <p:nvPr/>
        </p:nvSpPr>
        <p:spPr>
          <a:xfrm>
            <a:off x="11145540" y="3236951"/>
            <a:ext cx="349925" cy="349925"/>
          </a:xfrm>
          <a:prstGeom prst="roundRect">
            <a:avLst>
              <a:gd name="adj" fmla="val 20002"/>
            </a:avLst>
          </a:prstGeom>
          <a:solidFill>
            <a:srgbClr val="F7EDD4"/>
          </a:solidFill>
          <a:ln w="7620">
            <a:solidFill>
              <a:srgbClr val="DDD3BA"/>
            </a:solidFill>
            <a:prstDash val="solid"/>
          </a:ln>
        </p:spPr>
        <p:txBody>
          <a:bodyPr/>
          <a:lstStyle/>
          <a:p>
            <a:endParaRPr lang="es-ES"/>
          </a:p>
        </p:txBody>
      </p:sp>
      <p:sp>
        <p:nvSpPr>
          <p:cNvPr id="15" name="Text 11"/>
          <p:cNvSpPr/>
          <p:nvPr/>
        </p:nvSpPr>
        <p:spPr>
          <a:xfrm>
            <a:off x="11248648" y="3266003"/>
            <a:ext cx="143708" cy="291703"/>
          </a:xfrm>
          <a:prstGeom prst="rect">
            <a:avLst/>
          </a:prstGeom>
          <a:noFill/>
          <a:ln/>
        </p:spPr>
        <p:txBody>
          <a:bodyPr wrap="none" rtlCol="0" anchor="t"/>
          <a:lstStyle/>
          <a:p>
            <a:pPr marL="0" indent="0" algn="ctr">
              <a:lnSpc>
                <a:spcPts val="2296"/>
              </a:lnSpc>
              <a:buNone/>
            </a:pPr>
            <a:r>
              <a:rPr lang="en-US" sz="1837" dirty="0">
                <a:solidFill>
                  <a:srgbClr val="454240"/>
                </a:solidFill>
                <a:latin typeface="Libre Baskerville" pitchFamily="34" charset="0"/>
                <a:ea typeface="Libre Baskerville" pitchFamily="34" charset="-122"/>
                <a:cs typeface="Libre Baskerville" pitchFamily="34" charset="-120"/>
              </a:rPr>
              <a:t>3</a:t>
            </a:r>
            <a:endParaRPr lang="en-US" sz="1837" dirty="0"/>
          </a:p>
        </p:txBody>
      </p:sp>
      <p:sp>
        <p:nvSpPr>
          <p:cNvPr id="19" name="Text 15"/>
          <p:cNvSpPr/>
          <p:nvPr/>
        </p:nvSpPr>
        <p:spPr>
          <a:xfrm>
            <a:off x="1021285" y="3857450"/>
            <a:ext cx="3597592" cy="1263552"/>
          </a:xfrm>
          <a:prstGeom prst="rect">
            <a:avLst/>
          </a:prstGeom>
          <a:noFill/>
          <a:ln/>
        </p:spPr>
        <p:txBody>
          <a:bodyPr wrap="square" rtlCol="0" anchor="t"/>
          <a:lstStyle/>
          <a:p>
            <a:pPr algn="l">
              <a:lnSpc>
                <a:spcPct val="150000"/>
              </a:lnSpc>
              <a:buSzPct val="100000"/>
            </a:pPr>
            <a:r>
              <a:rPr lang="en-US" sz="1750" b="1" dirty="0">
                <a:solidFill>
                  <a:srgbClr val="454240"/>
                </a:solidFill>
                <a:latin typeface="DM Sans" pitchFamily="2" charset="0"/>
                <a:ea typeface="DM Sans" pitchFamily="34" charset="-122"/>
                <a:cs typeface="DM Sans" pitchFamily="34" charset="-120"/>
              </a:rPr>
              <a:t>Función </a:t>
            </a:r>
            <a:r>
              <a:rPr lang="en-US" sz="1750" dirty="0">
                <a:solidFill>
                  <a:srgbClr val="454240"/>
                </a:solidFill>
                <a:highlight>
                  <a:srgbClr val="FBF6EA"/>
                </a:highlight>
                <a:latin typeface="DM Sans" pitchFamily="2" charset="0"/>
                <a:ea typeface="Consolas" pitchFamily="34" charset="-122"/>
                <a:cs typeface="Consolas" pitchFamily="34" charset="-120"/>
              </a:rPr>
              <a:t>load_and_split_pdf</a:t>
            </a:r>
            <a:r>
              <a:rPr lang="en-US" sz="1750" dirty="0">
                <a:solidFill>
                  <a:srgbClr val="454240"/>
                </a:solidFill>
                <a:latin typeface="DM Sans" pitchFamily="2" charset="0"/>
                <a:ea typeface="DM Sans" pitchFamily="34" charset="-122"/>
                <a:cs typeface="DM Sans" pitchFamily="34" charset="-120"/>
              </a:rPr>
              <a:t>: Carga y divide el PDF en fragmentos manejables.</a:t>
            </a:r>
            <a:endParaRPr lang="en-US" sz="1750" dirty="0">
              <a:latin typeface="DM Sans" pitchFamily="2" charset="0"/>
            </a:endParaRPr>
          </a:p>
        </p:txBody>
      </p:sp>
      <p:sp>
        <p:nvSpPr>
          <p:cNvPr id="20" name="Text 16"/>
          <p:cNvSpPr/>
          <p:nvPr/>
        </p:nvSpPr>
        <p:spPr>
          <a:xfrm>
            <a:off x="4861739" y="3780338"/>
            <a:ext cx="3597592" cy="1166099"/>
          </a:xfrm>
          <a:prstGeom prst="rect">
            <a:avLst/>
          </a:prstGeom>
          <a:noFill/>
          <a:ln/>
        </p:spPr>
        <p:txBody>
          <a:bodyPr wrap="square" rtlCol="0" anchor="t"/>
          <a:lstStyle/>
          <a:p>
            <a:pPr algn="l">
              <a:lnSpc>
                <a:spcPct val="150000"/>
              </a:lnSpc>
              <a:buSzPct val="100000"/>
            </a:pPr>
            <a:r>
              <a:rPr lang="en-US" sz="1750" b="1" dirty="0">
                <a:solidFill>
                  <a:srgbClr val="454240"/>
                </a:solidFill>
                <a:latin typeface="DM Sans" pitchFamily="2" charset="0"/>
                <a:ea typeface="DM Sans" pitchFamily="34" charset="-122"/>
                <a:cs typeface="DM Sans" pitchFamily="34" charset="-120"/>
              </a:rPr>
              <a:t>Función </a:t>
            </a:r>
            <a:r>
              <a:rPr lang="en-US" sz="1750" dirty="0">
                <a:solidFill>
                  <a:srgbClr val="454240"/>
                </a:solidFill>
                <a:highlight>
                  <a:srgbClr val="FBF6EA"/>
                </a:highlight>
                <a:latin typeface="DM Sans" pitchFamily="2" charset="0"/>
                <a:ea typeface="Consolas" pitchFamily="34" charset="-122"/>
                <a:cs typeface="Consolas" pitchFamily="34" charset="-120"/>
              </a:rPr>
              <a:t>vectorize_and_store</a:t>
            </a:r>
            <a:r>
              <a:rPr lang="en-US" sz="1750" dirty="0">
                <a:solidFill>
                  <a:srgbClr val="454240"/>
                </a:solidFill>
                <a:latin typeface="DM Sans" pitchFamily="2" charset="0"/>
                <a:ea typeface="DM Sans" pitchFamily="34" charset="-122"/>
                <a:cs typeface="DM Sans" pitchFamily="34" charset="-120"/>
              </a:rPr>
              <a:t>: Vectoriza los fragmentos de los documentos.</a:t>
            </a:r>
            <a:endParaRPr lang="en-US" sz="1750" dirty="0">
              <a:latin typeface="DM Sans" pitchFamily="2" charset="0"/>
            </a:endParaRPr>
          </a:p>
        </p:txBody>
      </p:sp>
      <p:sp>
        <p:nvSpPr>
          <p:cNvPr id="21" name="Text 17"/>
          <p:cNvSpPr/>
          <p:nvPr/>
        </p:nvSpPr>
        <p:spPr>
          <a:xfrm>
            <a:off x="9091444" y="3780338"/>
            <a:ext cx="4601823" cy="1263552"/>
          </a:xfrm>
          <a:prstGeom prst="rect">
            <a:avLst/>
          </a:prstGeom>
          <a:noFill/>
          <a:ln/>
        </p:spPr>
        <p:txBody>
          <a:bodyPr wrap="square" rtlCol="0" anchor="t"/>
          <a:lstStyle/>
          <a:p>
            <a:pPr algn="l">
              <a:lnSpc>
                <a:spcPct val="150000"/>
              </a:lnSpc>
              <a:buSzPct val="100000"/>
            </a:pPr>
            <a:r>
              <a:rPr lang="en-US" sz="1750" b="1" dirty="0">
                <a:solidFill>
                  <a:srgbClr val="454240"/>
                </a:solidFill>
                <a:latin typeface="DM Sans" pitchFamily="2" charset="0"/>
                <a:ea typeface="DM Sans" pitchFamily="34" charset="-122"/>
                <a:cs typeface="DM Sans" pitchFamily="34" charset="-120"/>
              </a:rPr>
              <a:t>Función </a:t>
            </a:r>
            <a:r>
              <a:rPr lang="en-US" sz="1750" dirty="0">
                <a:solidFill>
                  <a:srgbClr val="454240"/>
                </a:solidFill>
                <a:highlight>
                  <a:srgbClr val="FBF6EA"/>
                </a:highlight>
                <a:latin typeface="DM Sans" pitchFamily="2" charset="0"/>
                <a:ea typeface="Consolas" pitchFamily="34" charset="-122"/>
                <a:cs typeface="Consolas" pitchFamily="34" charset="-120"/>
              </a:rPr>
              <a:t>load_documents_and_vectors</a:t>
            </a:r>
            <a:r>
              <a:rPr lang="en-US" sz="1750" dirty="0">
                <a:solidFill>
                  <a:srgbClr val="454240"/>
                </a:solidFill>
                <a:latin typeface="DM Sans" pitchFamily="2" charset="0"/>
                <a:ea typeface="DM Sans" pitchFamily="34" charset="-122"/>
                <a:cs typeface="DM Sans" pitchFamily="34" charset="-120"/>
              </a:rPr>
              <a:t>: Carga y vectoriza el PDF </a:t>
            </a:r>
            <a:r>
              <a:rPr lang="es-ES" sz="1750" dirty="0">
                <a:solidFill>
                  <a:srgbClr val="454240"/>
                </a:solidFill>
                <a:latin typeface="DM Sans" pitchFamily="2" charset="0"/>
                <a:ea typeface="DM Sans" pitchFamily="34" charset="-122"/>
                <a:cs typeface="DM Sans" pitchFamily="34" charset="-120"/>
              </a:rPr>
              <a:t>una</a:t>
            </a:r>
            <a:r>
              <a:rPr lang="en-US" sz="1750" dirty="0">
                <a:solidFill>
                  <a:srgbClr val="454240"/>
                </a:solidFill>
                <a:latin typeface="DM Sans" pitchFamily="2" charset="0"/>
                <a:ea typeface="DM Sans" pitchFamily="34" charset="-122"/>
                <a:cs typeface="DM Sans" pitchFamily="34" charset="-120"/>
              </a:rPr>
              <a:t> sola vez, cacheando los vectores.</a:t>
            </a:r>
            <a:endParaRPr lang="en-US" sz="1750" dirty="0">
              <a:latin typeface="DM Sans" pitchFamily="2" charset="0"/>
            </a:endParaRPr>
          </a:p>
        </p:txBody>
      </p:sp>
      <p:sp>
        <p:nvSpPr>
          <p:cNvPr id="25" name="Text 20"/>
          <p:cNvSpPr/>
          <p:nvPr/>
        </p:nvSpPr>
        <p:spPr>
          <a:xfrm>
            <a:off x="7512487" y="10323552"/>
            <a:ext cx="3504367" cy="233243"/>
          </a:xfrm>
          <a:prstGeom prst="rect">
            <a:avLst/>
          </a:prstGeom>
          <a:noFill/>
          <a:ln/>
        </p:spPr>
        <p:txBody>
          <a:bodyPr wrap="none" rtlCol="0" anchor="t"/>
          <a:lstStyle/>
          <a:p>
            <a:pPr marL="0" indent="0">
              <a:lnSpc>
                <a:spcPts val="1837"/>
              </a:lnSpc>
              <a:buNone/>
            </a:pPr>
            <a:endParaRPr lang="en-US" sz="1225" dirty="0"/>
          </a:p>
        </p:txBody>
      </p:sp>
      <p:sp>
        <p:nvSpPr>
          <p:cNvPr id="8" name="Shape 2">
            <a:extLst>
              <a:ext uri="{FF2B5EF4-FFF2-40B4-BE49-F238E27FC236}">
                <a16:creationId xmlns:a16="http://schemas.microsoft.com/office/drawing/2014/main" id="{D8577071-B87A-2E08-03BD-23B3C829B585}"/>
              </a:ext>
            </a:extLst>
          </p:cNvPr>
          <p:cNvSpPr/>
          <p:nvPr/>
        </p:nvSpPr>
        <p:spPr>
          <a:xfrm>
            <a:off x="2645120" y="5383968"/>
            <a:ext cx="349925" cy="349925"/>
          </a:xfrm>
          <a:prstGeom prst="roundRect">
            <a:avLst>
              <a:gd name="adj" fmla="val 20002"/>
            </a:avLst>
          </a:prstGeom>
          <a:solidFill>
            <a:srgbClr val="F7EDD4"/>
          </a:solidFill>
          <a:ln w="7620">
            <a:solidFill>
              <a:srgbClr val="DDD3BA"/>
            </a:solidFill>
            <a:prstDash val="solid"/>
          </a:ln>
        </p:spPr>
        <p:txBody>
          <a:bodyPr/>
          <a:lstStyle/>
          <a:p>
            <a:endParaRPr lang="es-ES"/>
          </a:p>
        </p:txBody>
      </p:sp>
      <p:sp>
        <p:nvSpPr>
          <p:cNvPr id="9" name="Text 3">
            <a:extLst>
              <a:ext uri="{FF2B5EF4-FFF2-40B4-BE49-F238E27FC236}">
                <a16:creationId xmlns:a16="http://schemas.microsoft.com/office/drawing/2014/main" id="{55C53DA2-F5D7-3CB4-C7D2-B13E9069CBC7}"/>
              </a:ext>
            </a:extLst>
          </p:cNvPr>
          <p:cNvSpPr/>
          <p:nvPr/>
        </p:nvSpPr>
        <p:spPr>
          <a:xfrm>
            <a:off x="2768051" y="5383075"/>
            <a:ext cx="104061" cy="291703"/>
          </a:xfrm>
          <a:prstGeom prst="rect">
            <a:avLst/>
          </a:prstGeom>
          <a:noFill/>
          <a:ln/>
        </p:spPr>
        <p:txBody>
          <a:bodyPr wrap="none" rtlCol="0" anchor="t"/>
          <a:lstStyle/>
          <a:p>
            <a:pPr marL="0" indent="0" algn="ctr">
              <a:lnSpc>
                <a:spcPts val="2296"/>
              </a:lnSpc>
              <a:buNone/>
            </a:pPr>
            <a:r>
              <a:rPr lang="en-US" sz="1837" dirty="0">
                <a:solidFill>
                  <a:srgbClr val="454240"/>
                </a:solidFill>
                <a:latin typeface="Libre Baskerville" pitchFamily="34" charset="0"/>
                <a:ea typeface="Libre Baskerville" pitchFamily="34" charset="-122"/>
                <a:cs typeface="Libre Baskerville" pitchFamily="34" charset="-120"/>
              </a:rPr>
              <a:t>4</a:t>
            </a:r>
            <a:endParaRPr lang="en-US" sz="1837" dirty="0"/>
          </a:p>
        </p:txBody>
      </p:sp>
      <p:sp>
        <p:nvSpPr>
          <p:cNvPr id="12" name="Text 15">
            <a:extLst>
              <a:ext uri="{FF2B5EF4-FFF2-40B4-BE49-F238E27FC236}">
                <a16:creationId xmlns:a16="http://schemas.microsoft.com/office/drawing/2014/main" id="{20944A26-9A43-34AD-42E3-20DFF9E69626}"/>
              </a:ext>
            </a:extLst>
          </p:cNvPr>
          <p:cNvSpPr/>
          <p:nvPr/>
        </p:nvSpPr>
        <p:spPr>
          <a:xfrm>
            <a:off x="1021285" y="5925312"/>
            <a:ext cx="4422370" cy="1683040"/>
          </a:xfrm>
          <a:prstGeom prst="rect">
            <a:avLst/>
          </a:prstGeom>
          <a:noFill/>
          <a:ln/>
        </p:spPr>
        <p:txBody>
          <a:bodyPr wrap="square" rtlCol="0" anchor="t"/>
          <a:lstStyle/>
          <a:p>
            <a:pPr algn="l">
              <a:lnSpc>
                <a:spcPct val="150000"/>
              </a:lnSpc>
              <a:buSzPct val="100000"/>
            </a:pPr>
            <a:r>
              <a:rPr lang="es-ES" sz="1800" b="1">
                <a:solidFill>
                  <a:srgbClr val="454240"/>
                </a:solidFill>
                <a:latin typeface="DM Sans" pitchFamily="34" charset="0"/>
                <a:ea typeface="DM Sans" pitchFamily="34" charset="-122"/>
                <a:cs typeface="DM Sans" pitchFamily="34" charset="-120"/>
              </a:rPr>
              <a:t>Evento </a:t>
            </a:r>
            <a:r>
              <a:rPr lang="es-ES" sz="1800">
                <a:solidFill>
                  <a:srgbClr val="454240"/>
                </a:solidFill>
                <a:highlight>
                  <a:srgbClr val="FBF6EA"/>
                </a:highlight>
                <a:latin typeface="Consolas" pitchFamily="34" charset="0"/>
                <a:ea typeface="Consolas" pitchFamily="34" charset="-122"/>
                <a:cs typeface="Consolas" pitchFamily="34" charset="-120"/>
              </a:rPr>
              <a:t>startup</a:t>
            </a:r>
            <a:r>
              <a:rPr lang="es-ES" sz="1800">
                <a:solidFill>
                  <a:srgbClr val="454240"/>
                </a:solidFill>
                <a:latin typeface="DM Sans" pitchFamily="34" charset="0"/>
                <a:ea typeface="DM Sans" pitchFamily="34" charset="-122"/>
                <a:cs typeface="DM Sans" pitchFamily="34" charset="-120"/>
              </a:rPr>
              <a:t>: Llama a </a:t>
            </a:r>
            <a:r>
              <a:rPr lang="es-ES" sz="1800" dirty="0" err="1">
                <a:solidFill>
                  <a:srgbClr val="454240"/>
                </a:solidFill>
                <a:highlight>
                  <a:srgbClr val="FBF6EA"/>
                </a:highlight>
                <a:latin typeface="Consolas" pitchFamily="34" charset="0"/>
                <a:ea typeface="Consolas" pitchFamily="34" charset="-122"/>
                <a:cs typeface="Consolas" pitchFamily="34" charset="-120"/>
              </a:rPr>
              <a:t>load_documents_and_vectors</a:t>
            </a:r>
            <a:r>
              <a:rPr lang="es-ES" sz="1800" dirty="0">
                <a:solidFill>
                  <a:srgbClr val="454240"/>
                </a:solidFill>
                <a:latin typeface="DM Sans" pitchFamily="34" charset="0"/>
                <a:ea typeface="DM Sans" pitchFamily="34" charset="-122"/>
                <a:cs typeface="DM Sans" pitchFamily="34" charset="-120"/>
              </a:rPr>
              <a:t> para cargar y vectorizar el libro médico al iniciar la aplicación</a:t>
            </a:r>
            <a:endParaRPr lang="es-ES" sz="1750" dirty="0">
              <a:latin typeface="DM Sans" pitchFamily="2" charset="0"/>
            </a:endParaRPr>
          </a:p>
        </p:txBody>
      </p:sp>
      <p:sp>
        <p:nvSpPr>
          <p:cNvPr id="17" name="Shape 2">
            <a:extLst>
              <a:ext uri="{FF2B5EF4-FFF2-40B4-BE49-F238E27FC236}">
                <a16:creationId xmlns:a16="http://schemas.microsoft.com/office/drawing/2014/main" id="{7A2D9801-D50E-1BF1-277F-E75D64144CF9}"/>
              </a:ext>
            </a:extLst>
          </p:cNvPr>
          <p:cNvSpPr/>
          <p:nvPr/>
        </p:nvSpPr>
        <p:spPr>
          <a:xfrm>
            <a:off x="6999871" y="5739630"/>
            <a:ext cx="6074312" cy="2211567"/>
          </a:xfrm>
          <a:prstGeom prst="roundRect">
            <a:avLst>
              <a:gd name="adj" fmla="val 20002"/>
            </a:avLst>
          </a:prstGeom>
          <a:solidFill>
            <a:srgbClr val="F7EDD4"/>
          </a:solidFill>
          <a:ln w="7620">
            <a:solidFill>
              <a:srgbClr val="DDD3BA"/>
            </a:solidFill>
            <a:prstDash val="solid"/>
          </a:ln>
        </p:spPr>
        <p:txBody>
          <a:bodyPr/>
          <a:lstStyle/>
          <a:p>
            <a:endParaRPr lang="es-ES"/>
          </a:p>
        </p:txBody>
      </p:sp>
      <p:sp>
        <p:nvSpPr>
          <p:cNvPr id="23" name="Text 19"/>
          <p:cNvSpPr/>
          <p:nvPr/>
        </p:nvSpPr>
        <p:spPr>
          <a:xfrm>
            <a:off x="7563196" y="5977475"/>
            <a:ext cx="5249352" cy="1623911"/>
          </a:xfrm>
          <a:prstGeom prst="rect">
            <a:avLst/>
          </a:prstGeom>
          <a:noFill/>
          <a:ln/>
        </p:spPr>
        <p:txBody>
          <a:bodyPr wrap="square" rtlCol="0" anchor="t"/>
          <a:lstStyle/>
          <a:p>
            <a:pPr marL="0" indent="0">
              <a:lnSpc>
                <a:spcPct val="150000"/>
              </a:lnSpc>
              <a:buNone/>
            </a:pPr>
            <a:r>
              <a:rPr lang="en-US" sz="1750" dirty="0">
                <a:solidFill>
                  <a:srgbClr val="454240"/>
                </a:solidFill>
                <a:latin typeface="DM Sans" pitchFamily="34" charset="0"/>
                <a:ea typeface="DM Sans" pitchFamily="34" charset="-122"/>
                <a:cs typeface="DM Sans" pitchFamily="34" charset="-120"/>
              </a:rPr>
              <a:t>Esto asegura que </a:t>
            </a:r>
            <a:r>
              <a:rPr lang="en-US" sz="1750" dirty="0" err="1">
                <a:solidFill>
                  <a:srgbClr val="454240"/>
                </a:solidFill>
                <a:latin typeface="DM Sans" pitchFamily="34" charset="0"/>
                <a:ea typeface="DM Sans" pitchFamily="34" charset="-122"/>
                <a:cs typeface="DM Sans" pitchFamily="34" charset="-120"/>
              </a:rPr>
              <a:t>el</a:t>
            </a:r>
            <a:r>
              <a:rPr lang="en-US" sz="1750" dirty="0">
                <a:solidFill>
                  <a:srgbClr val="454240"/>
                </a:solidFill>
                <a:latin typeface="DM Sans" pitchFamily="34" charset="0"/>
                <a:ea typeface="DM Sans" pitchFamily="34" charset="-122"/>
                <a:cs typeface="DM Sans" pitchFamily="34" charset="-120"/>
              </a:rPr>
              <a:t> pdf, </a:t>
            </a:r>
            <a:r>
              <a:rPr lang="en-US" sz="1750" dirty="0" err="1">
                <a:solidFill>
                  <a:srgbClr val="454240"/>
                </a:solidFill>
                <a:latin typeface="DM Sans" pitchFamily="34" charset="0"/>
                <a:ea typeface="DM Sans" pitchFamily="34" charset="-122"/>
                <a:cs typeface="DM Sans" pitchFamily="34" charset="-120"/>
              </a:rPr>
              <a:t>aún</a:t>
            </a:r>
            <a:r>
              <a:rPr lang="en-US" sz="1750" dirty="0">
                <a:solidFill>
                  <a:srgbClr val="454240"/>
                </a:solidFill>
                <a:latin typeface="DM Sans" pitchFamily="34" charset="0"/>
                <a:ea typeface="DM Sans" pitchFamily="34" charset="-122"/>
                <a:cs typeface="DM Sans" pitchFamily="34" charset="-120"/>
              </a:rPr>
              <a:t> de </a:t>
            </a:r>
            <a:r>
              <a:rPr lang="en-US" sz="1750" dirty="0" err="1">
                <a:solidFill>
                  <a:srgbClr val="454240"/>
                </a:solidFill>
                <a:latin typeface="DM Sans" pitchFamily="34" charset="0"/>
                <a:ea typeface="DM Sans" pitchFamily="34" charset="-122"/>
                <a:cs typeface="DM Sans" pitchFamily="34" charset="-120"/>
              </a:rPr>
              <a:t>longitud</a:t>
            </a:r>
            <a:r>
              <a:rPr lang="en-US" sz="1750" dirty="0">
                <a:solidFill>
                  <a:srgbClr val="454240"/>
                </a:solidFill>
                <a:latin typeface="DM Sans" pitchFamily="34" charset="0"/>
                <a:ea typeface="DM Sans" pitchFamily="34" charset="-122"/>
                <a:cs typeface="DM Sans" pitchFamily="34" charset="-120"/>
              </a:rPr>
              <a:t> </a:t>
            </a:r>
            <a:r>
              <a:rPr lang="en-US" sz="1750" dirty="0" err="1">
                <a:solidFill>
                  <a:srgbClr val="454240"/>
                </a:solidFill>
                <a:latin typeface="DM Sans" pitchFamily="34" charset="0"/>
                <a:ea typeface="DM Sans" pitchFamily="34" charset="-122"/>
                <a:cs typeface="DM Sans" pitchFamily="34" charset="-120"/>
              </a:rPr>
              <a:t>elevada</a:t>
            </a:r>
            <a:r>
              <a:rPr lang="en-US" sz="1750" dirty="0">
                <a:solidFill>
                  <a:srgbClr val="454240"/>
                </a:solidFill>
                <a:latin typeface="DM Sans" pitchFamily="34" charset="0"/>
                <a:ea typeface="DM Sans" pitchFamily="34" charset="-122"/>
                <a:cs typeface="DM Sans" pitchFamily="34" charset="-120"/>
              </a:rPr>
              <a:t>, se procese eficientemente y esté disponible para consultas rápidas sin necesidad de recargarlo repetidamente.</a:t>
            </a:r>
            <a:endParaRPr lang="en-US" sz="1750" dirty="0"/>
          </a:p>
        </p:txBody>
      </p:sp>
      <p:sp>
        <p:nvSpPr>
          <p:cNvPr id="18" name="Shape 14">
            <a:extLst>
              <a:ext uri="{FF2B5EF4-FFF2-40B4-BE49-F238E27FC236}">
                <a16:creationId xmlns:a16="http://schemas.microsoft.com/office/drawing/2014/main" id="{C682B4EF-7C1C-6E8D-E728-1FB97F1A8945}"/>
              </a:ext>
            </a:extLst>
          </p:cNvPr>
          <p:cNvSpPr/>
          <p:nvPr/>
        </p:nvSpPr>
        <p:spPr>
          <a:xfrm>
            <a:off x="146461" y="2285822"/>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26" name="Text 15">
            <a:extLst>
              <a:ext uri="{FF2B5EF4-FFF2-40B4-BE49-F238E27FC236}">
                <a16:creationId xmlns:a16="http://schemas.microsoft.com/office/drawing/2014/main" id="{4F066D15-F91E-EFD9-F451-87D67F42081D}"/>
              </a:ext>
            </a:extLst>
          </p:cNvPr>
          <p:cNvSpPr/>
          <p:nvPr/>
        </p:nvSpPr>
        <p:spPr>
          <a:xfrm>
            <a:off x="293741" y="2327494"/>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379713" y="1407508"/>
            <a:ext cx="9306401" cy="2083118"/>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Definición del Agente Personalizado (custom_agent.py)</a:t>
            </a:r>
            <a:endParaRPr lang="en-US" sz="4374" dirty="0"/>
          </a:p>
        </p:txBody>
      </p:sp>
      <p:sp>
        <p:nvSpPr>
          <p:cNvPr id="6" name="Shape 2"/>
          <p:cNvSpPr/>
          <p:nvPr/>
        </p:nvSpPr>
        <p:spPr>
          <a:xfrm>
            <a:off x="4490799" y="4142184"/>
            <a:ext cx="4542115" cy="2361605"/>
          </a:xfrm>
          <a:prstGeom prst="roundRect">
            <a:avLst>
              <a:gd name="adj" fmla="val 4234"/>
            </a:avLst>
          </a:prstGeom>
          <a:solidFill>
            <a:srgbClr val="F7EDD4"/>
          </a:solidFill>
          <a:ln w="7620">
            <a:solidFill>
              <a:srgbClr val="DDD3BA"/>
            </a:solidFill>
            <a:prstDash val="solid"/>
          </a:ln>
        </p:spPr>
        <p:txBody>
          <a:bodyPr/>
          <a:lstStyle/>
          <a:p>
            <a:endParaRPr lang="es-ES"/>
          </a:p>
        </p:txBody>
      </p:sp>
      <p:sp>
        <p:nvSpPr>
          <p:cNvPr id="7" name="Text 3"/>
          <p:cNvSpPr/>
          <p:nvPr/>
        </p:nvSpPr>
        <p:spPr>
          <a:xfrm>
            <a:off x="4720590" y="4371975"/>
            <a:ext cx="2785467"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Clase CustomAgent</a:t>
            </a:r>
            <a:endParaRPr lang="en-US" sz="2187" dirty="0"/>
          </a:p>
        </p:txBody>
      </p:sp>
      <p:sp>
        <p:nvSpPr>
          <p:cNvPr id="8" name="Text 4"/>
          <p:cNvSpPr/>
          <p:nvPr/>
        </p:nvSpPr>
        <p:spPr>
          <a:xfrm>
            <a:off x="4720590" y="4852392"/>
            <a:ext cx="4082534"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define la clase CustomAgent que hereda de LLMSingleActionAgent.</a:t>
            </a:r>
            <a:endParaRPr lang="en-US" sz="1750" dirty="0"/>
          </a:p>
        </p:txBody>
      </p:sp>
      <p:sp>
        <p:nvSpPr>
          <p:cNvPr id="9" name="Shape 5"/>
          <p:cNvSpPr/>
          <p:nvPr/>
        </p:nvSpPr>
        <p:spPr>
          <a:xfrm>
            <a:off x="9255085" y="4142184"/>
            <a:ext cx="4542115" cy="2361605"/>
          </a:xfrm>
          <a:prstGeom prst="roundRect">
            <a:avLst>
              <a:gd name="adj" fmla="val 4234"/>
            </a:avLst>
          </a:prstGeom>
          <a:solidFill>
            <a:srgbClr val="F7EDD4"/>
          </a:solidFill>
          <a:ln w="7620">
            <a:solidFill>
              <a:srgbClr val="DDD3BA"/>
            </a:solidFill>
            <a:prstDash val="solid"/>
          </a:ln>
        </p:spPr>
        <p:txBody>
          <a:bodyPr/>
          <a:lstStyle/>
          <a:p>
            <a:endParaRPr lang="es-ES"/>
          </a:p>
        </p:txBody>
      </p:sp>
      <p:sp>
        <p:nvSpPr>
          <p:cNvPr id="10" name="Text 6"/>
          <p:cNvSpPr/>
          <p:nvPr/>
        </p:nvSpPr>
        <p:spPr>
          <a:xfrm>
            <a:off x="9484876" y="4371975"/>
            <a:ext cx="3841671"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Métodos input_keys y plan</a:t>
            </a:r>
            <a:endParaRPr lang="en-US" sz="2187" dirty="0"/>
          </a:p>
        </p:txBody>
      </p:sp>
      <p:sp>
        <p:nvSpPr>
          <p:cNvPr id="11" name="Text 7"/>
          <p:cNvSpPr/>
          <p:nvPr/>
        </p:nvSpPr>
        <p:spPr>
          <a:xfrm>
            <a:off x="9484876" y="4852392"/>
            <a:ext cx="4082534" cy="1421606"/>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implementan los métodos input_keys y plan para planificar acciones basadas en pasos intermedios.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200" y="1162526"/>
            <a:ext cx="93064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Parser de Salida Personalizado (custom_agent.py)</a:t>
            </a:r>
            <a:endParaRPr lang="en-US" sz="4374" dirty="0"/>
          </a:p>
        </p:txBody>
      </p:sp>
      <p:pic>
        <p:nvPicPr>
          <p:cNvPr id="6" name="Image 2" descr="preencoded.png"/>
          <p:cNvPicPr>
            <a:picLocks noChangeAspect="1"/>
          </p:cNvPicPr>
          <p:nvPr/>
        </p:nvPicPr>
        <p:blipFill>
          <a:blip r:embed="rId5"/>
          <a:stretch>
            <a:fillRect/>
          </a:stretch>
        </p:blipFill>
        <p:spPr>
          <a:xfrm>
            <a:off x="833199" y="3198257"/>
            <a:ext cx="1110972" cy="1777484"/>
          </a:xfrm>
          <a:prstGeom prst="rect">
            <a:avLst/>
          </a:prstGeom>
        </p:spPr>
      </p:pic>
      <p:sp>
        <p:nvSpPr>
          <p:cNvPr id="7" name="Text 2"/>
          <p:cNvSpPr/>
          <p:nvPr/>
        </p:nvSpPr>
        <p:spPr>
          <a:xfrm>
            <a:off x="2277428" y="3420428"/>
            <a:ext cx="3040380"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CustomOutputParser</a:t>
            </a:r>
            <a:endParaRPr lang="en-US" sz="2187" dirty="0"/>
          </a:p>
        </p:txBody>
      </p:sp>
      <p:sp>
        <p:nvSpPr>
          <p:cNvPr id="8" name="Text 3"/>
          <p:cNvSpPr/>
          <p:nvPr/>
        </p:nvSpPr>
        <p:spPr>
          <a:xfrm>
            <a:off x="2277428" y="3900845"/>
            <a:ext cx="7862173"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define la clase CustomOutputParser que analiza la salida del modelo de lenguaje.</a:t>
            </a:r>
            <a:endParaRPr lang="en-US" sz="1750" dirty="0"/>
          </a:p>
        </p:txBody>
      </p:sp>
      <p:pic>
        <p:nvPicPr>
          <p:cNvPr id="9" name="Image 3" descr="preencoded.png"/>
          <p:cNvPicPr>
            <a:picLocks noChangeAspect="1"/>
          </p:cNvPicPr>
          <p:nvPr/>
        </p:nvPicPr>
        <p:blipFill>
          <a:blip r:embed="rId6"/>
          <a:stretch>
            <a:fillRect/>
          </a:stretch>
        </p:blipFill>
        <p:spPr>
          <a:xfrm>
            <a:off x="833199" y="4975741"/>
            <a:ext cx="1110972" cy="1777484"/>
          </a:xfrm>
          <a:prstGeom prst="rect">
            <a:avLst/>
          </a:prstGeom>
        </p:spPr>
      </p:pic>
      <p:sp>
        <p:nvSpPr>
          <p:cNvPr id="10" name="Text 4"/>
          <p:cNvSpPr/>
          <p:nvPr/>
        </p:nvSpPr>
        <p:spPr>
          <a:xfrm>
            <a:off x="2277428" y="5197912"/>
            <a:ext cx="3416022"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Decidir siguiente acción</a:t>
            </a:r>
            <a:endParaRPr lang="en-US" sz="2187" dirty="0"/>
          </a:p>
        </p:txBody>
      </p:sp>
      <p:sp>
        <p:nvSpPr>
          <p:cNvPr id="11" name="Text 5"/>
          <p:cNvSpPr/>
          <p:nvPr/>
        </p:nvSpPr>
        <p:spPr>
          <a:xfrm>
            <a:off x="2277428" y="5678329"/>
            <a:ext cx="7862173"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implementan métodos para decidir si la respuesta es final o si se necesitan más acciones.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sp>
        <p:nvSpPr>
          <p:cNvPr id="4" name="Text 1"/>
          <p:cNvSpPr/>
          <p:nvPr/>
        </p:nvSpPr>
        <p:spPr>
          <a:xfrm>
            <a:off x="2037993" y="517446"/>
            <a:ext cx="10554414"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Creación del Agente y Ejecutor (custom_agent.py)</a:t>
            </a:r>
            <a:endParaRPr lang="en-US" sz="4374" dirty="0"/>
          </a:p>
        </p:txBody>
      </p:sp>
      <p:pic>
        <p:nvPicPr>
          <p:cNvPr id="5" name="Image 1" descr="preencoded.png"/>
          <p:cNvPicPr>
            <a:picLocks noChangeAspect="1"/>
          </p:cNvPicPr>
          <p:nvPr/>
        </p:nvPicPr>
        <p:blipFill>
          <a:blip r:embed="rId4"/>
          <a:stretch>
            <a:fillRect/>
          </a:stretch>
        </p:blipFill>
        <p:spPr>
          <a:xfrm>
            <a:off x="2037993" y="2539960"/>
            <a:ext cx="5110520" cy="3158490"/>
          </a:xfrm>
          <a:prstGeom prst="rect">
            <a:avLst/>
          </a:prstGeom>
        </p:spPr>
      </p:pic>
      <p:sp>
        <p:nvSpPr>
          <p:cNvPr id="6" name="Text 2"/>
          <p:cNvSpPr/>
          <p:nvPr/>
        </p:nvSpPr>
        <p:spPr>
          <a:xfrm>
            <a:off x="2037993" y="5976104"/>
            <a:ext cx="3960495"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create_custom_tools_agent</a:t>
            </a:r>
            <a:endParaRPr lang="en-US" sz="2187" dirty="0"/>
          </a:p>
        </p:txBody>
      </p:sp>
      <p:sp>
        <p:nvSpPr>
          <p:cNvPr id="7" name="Text 3"/>
          <p:cNvSpPr/>
          <p:nvPr/>
        </p:nvSpPr>
        <p:spPr>
          <a:xfrm>
            <a:off x="2037993" y="6456521"/>
            <a:ext cx="5110520" cy="1066205"/>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define la función para configurar el agente personalizado, integrando el modelo de lenguaje con herramientas externas.</a:t>
            </a:r>
            <a:endParaRPr lang="en-US" sz="1750" dirty="0"/>
          </a:p>
        </p:txBody>
      </p:sp>
      <p:pic>
        <p:nvPicPr>
          <p:cNvPr id="8" name="Image 2" descr="preencoded.png"/>
          <p:cNvPicPr>
            <a:picLocks noChangeAspect="1"/>
          </p:cNvPicPr>
          <p:nvPr/>
        </p:nvPicPr>
        <p:blipFill>
          <a:blip r:embed="rId5"/>
          <a:stretch>
            <a:fillRect/>
          </a:stretch>
        </p:blipFill>
        <p:spPr>
          <a:xfrm>
            <a:off x="7481768" y="2539960"/>
            <a:ext cx="5110639" cy="3158609"/>
          </a:xfrm>
          <a:prstGeom prst="rect">
            <a:avLst/>
          </a:prstGeom>
        </p:spPr>
      </p:pic>
      <p:sp>
        <p:nvSpPr>
          <p:cNvPr id="9" name="Text 4"/>
          <p:cNvSpPr/>
          <p:nvPr/>
        </p:nvSpPr>
        <p:spPr>
          <a:xfrm>
            <a:off x="7481768" y="5976223"/>
            <a:ext cx="3447098" cy="347186"/>
          </a:xfrm>
          <a:prstGeom prst="rect">
            <a:avLst/>
          </a:prstGeom>
          <a:noFill/>
          <a:ln/>
        </p:spPr>
        <p:txBody>
          <a:bodyPr wrap="none" rtlCol="0" anchor="t"/>
          <a:lstStyle/>
          <a:p>
            <a:pPr marL="0" indent="0" algn="l">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Preparación de prompts</a:t>
            </a:r>
            <a:endParaRPr lang="en-US" sz="2187" dirty="0"/>
          </a:p>
        </p:txBody>
      </p:sp>
      <p:sp>
        <p:nvSpPr>
          <p:cNvPr id="10" name="Text 5"/>
          <p:cNvSpPr/>
          <p:nvPr/>
        </p:nvSpPr>
        <p:spPr>
          <a:xfrm>
            <a:off x="7481768" y="6456640"/>
            <a:ext cx="5110639" cy="710803"/>
          </a:xfrm>
          <a:prstGeom prst="rect">
            <a:avLst/>
          </a:prstGeom>
          <a:noFill/>
          <a:ln/>
        </p:spPr>
        <p:txBody>
          <a:bodyPr wrap="square" rtlCol="0" anchor="t"/>
          <a:lstStyle/>
          <a:p>
            <a:pPr marL="0" indent="0" algn="l">
              <a:lnSpc>
                <a:spcPts val="2799"/>
              </a:lnSpc>
              <a:buNone/>
            </a:pPr>
            <a:r>
              <a:rPr lang="en-US" sz="1750" dirty="0">
                <a:solidFill>
                  <a:srgbClr val="454240"/>
                </a:solidFill>
                <a:latin typeface="DM Sans" pitchFamily="34" charset="0"/>
                <a:ea typeface="DM Sans" pitchFamily="34" charset="-122"/>
                <a:cs typeface="DM Sans" pitchFamily="34" charset="-120"/>
              </a:rPr>
              <a:t>Se preparan los prompts y se configura el ejecutor para el agente personalizado.</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64606" y="753547"/>
            <a:ext cx="9358789" cy="1344930"/>
          </a:xfrm>
          <a:prstGeom prst="rect">
            <a:avLst/>
          </a:prstGeom>
          <a:noFill/>
          <a:ln/>
        </p:spPr>
        <p:txBody>
          <a:bodyPr wrap="square" rtlCol="0" anchor="t"/>
          <a:lstStyle/>
          <a:p>
            <a:pPr marL="0" indent="0">
              <a:lnSpc>
                <a:spcPts val="5296"/>
              </a:lnSpc>
              <a:buNone/>
            </a:pPr>
            <a:r>
              <a:rPr lang="en-US" sz="4237" dirty="0">
                <a:solidFill>
                  <a:srgbClr val="5C4E3D"/>
                </a:solidFill>
                <a:latin typeface="Libre Baskerville" pitchFamily="34" charset="0"/>
                <a:ea typeface="Libre Baskerville" pitchFamily="34" charset="-122"/>
                <a:cs typeface="Libre Baskerville" pitchFamily="34" charset="-120"/>
              </a:rPr>
              <a:t>Nuevas Funcionalidades Implementadas</a:t>
            </a:r>
            <a:endParaRPr lang="en-US" sz="4237" dirty="0"/>
          </a:p>
        </p:txBody>
      </p:sp>
      <p:sp>
        <p:nvSpPr>
          <p:cNvPr id="6" name="Shape 2"/>
          <p:cNvSpPr/>
          <p:nvPr/>
        </p:nvSpPr>
        <p:spPr>
          <a:xfrm>
            <a:off x="4765953" y="2421255"/>
            <a:ext cx="42982" cy="5054798"/>
          </a:xfrm>
          <a:prstGeom prst="roundRect">
            <a:avLst>
              <a:gd name="adj" fmla="val 225328"/>
            </a:avLst>
          </a:prstGeom>
          <a:solidFill>
            <a:srgbClr val="DDD3BA"/>
          </a:solidFill>
          <a:ln/>
        </p:spPr>
        <p:txBody>
          <a:bodyPr/>
          <a:lstStyle/>
          <a:p>
            <a:endParaRPr lang="es-ES"/>
          </a:p>
        </p:txBody>
      </p:sp>
      <p:sp>
        <p:nvSpPr>
          <p:cNvPr id="7" name="Shape 3"/>
          <p:cNvSpPr/>
          <p:nvPr/>
        </p:nvSpPr>
        <p:spPr>
          <a:xfrm>
            <a:off x="5029498" y="2883872"/>
            <a:ext cx="753189" cy="42982"/>
          </a:xfrm>
          <a:prstGeom prst="roundRect">
            <a:avLst>
              <a:gd name="adj" fmla="val 225328"/>
            </a:avLst>
          </a:prstGeom>
          <a:solidFill>
            <a:srgbClr val="DDD3BA"/>
          </a:solidFill>
          <a:ln/>
        </p:spPr>
        <p:txBody>
          <a:bodyPr/>
          <a:lstStyle/>
          <a:p>
            <a:endParaRPr lang="es-ES"/>
          </a:p>
        </p:txBody>
      </p:sp>
      <p:sp>
        <p:nvSpPr>
          <p:cNvPr id="8" name="Shape 4"/>
          <p:cNvSpPr/>
          <p:nvPr/>
        </p:nvSpPr>
        <p:spPr>
          <a:xfrm>
            <a:off x="4545270" y="2663309"/>
            <a:ext cx="484227" cy="484227"/>
          </a:xfrm>
          <a:prstGeom prst="roundRect">
            <a:avLst>
              <a:gd name="adj" fmla="val 20001"/>
            </a:avLst>
          </a:prstGeom>
          <a:solidFill>
            <a:srgbClr val="F7EDD4"/>
          </a:solidFill>
          <a:ln w="7620">
            <a:solidFill>
              <a:srgbClr val="DDD3BA"/>
            </a:solidFill>
            <a:prstDash val="solid"/>
          </a:ln>
        </p:spPr>
        <p:txBody>
          <a:bodyPr/>
          <a:lstStyle/>
          <a:p>
            <a:endParaRPr lang="es-ES"/>
          </a:p>
        </p:txBody>
      </p:sp>
      <p:sp>
        <p:nvSpPr>
          <p:cNvPr id="9" name="Text 5"/>
          <p:cNvSpPr/>
          <p:nvPr/>
        </p:nvSpPr>
        <p:spPr>
          <a:xfrm>
            <a:off x="4715292" y="2703671"/>
            <a:ext cx="144066" cy="403384"/>
          </a:xfrm>
          <a:prstGeom prst="rect">
            <a:avLst/>
          </a:prstGeom>
          <a:noFill/>
          <a:ln/>
        </p:spPr>
        <p:txBody>
          <a:bodyPr wrap="none" rtlCol="0" anchor="t"/>
          <a:lstStyle/>
          <a:p>
            <a:pPr marL="0" indent="0" algn="ctr">
              <a:lnSpc>
                <a:spcPts val="3178"/>
              </a:lnSpc>
              <a:buNone/>
            </a:pPr>
            <a:r>
              <a:rPr lang="en-US" sz="2542" dirty="0">
                <a:solidFill>
                  <a:srgbClr val="454240"/>
                </a:solidFill>
                <a:latin typeface="Libre Baskerville" pitchFamily="34" charset="0"/>
                <a:ea typeface="Libre Baskerville" pitchFamily="34" charset="-122"/>
                <a:cs typeface="Libre Baskerville" pitchFamily="34" charset="-120"/>
              </a:rPr>
              <a:t>1</a:t>
            </a:r>
            <a:endParaRPr lang="en-US" sz="2542" dirty="0"/>
          </a:p>
        </p:txBody>
      </p:sp>
      <p:sp>
        <p:nvSpPr>
          <p:cNvPr id="10" name="Text 6"/>
          <p:cNvSpPr/>
          <p:nvPr/>
        </p:nvSpPr>
        <p:spPr>
          <a:xfrm>
            <a:off x="5971103" y="2636401"/>
            <a:ext cx="4549021" cy="336352"/>
          </a:xfrm>
          <a:prstGeom prst="rect">
            <a:avLst/>
          </a:prstGeom>
          <a:noFill/>
          <a:ln/>
        </p:spPr>
        <p:txBody>
          <a:bodyPr wrap="none" rtlCol="0" anchor="t"/>
          <a:lstStyle/>
          <a:p>
            <a:pPr marL="0" indent="0" algn="l">
              <a:lnSpc>
                <a:spcPts val="2648"/>
              </a:lnSpc>
              <a:buNone/>
            </a:pPr>
            <a:r>
              <a:rPr lang="en-US" sz="2118" dirty="0">
                <a:solidFill>
                  <a:srgbClr val="454240"/>
                </a:solidFill>
                <a:latin typeface="Libre Baskerville" pitchFamily="34" charset="0"/>
                <a:ea typeface="Libre Baskerville" pitchFamily="34" charset="-122"/>
                <a:cs typeface="Libre Baskerville" pitchFamily="34" charset="-120"/>
              </a:rPr>
              <a:t>Web Scraping con BeautifulSoup</a:t>
            </a:r>
            <a:endParaRPr lang="en-US" sz="2118" dirty="0"/>
          </a:p>
        </p:txBody>
      </p:sp>
      <p:sp>
        <p:nvSpPr>
          <p:cNvPr id="11" name="Text 7"/>
          <p:cNvSpPr/>
          <p:nvPr/>
        </p:nvSpPr>
        <p:spPr>
          <a:xfrm>
            <a:off x="5971103" y="3101816"/>
            <a:ext cx="7852291" cy="645795"/>
          </a:xfrm>
          <a:prstGeom prst="rect">
            <a:avLst/>
          </a:prstGeom>
          <a:noFill/>
          <a:ln/>
        </p:spPr>
        <p:txBody>
          <a:bodyPr wrap="square" rtlCol="0" anchor="t"/>
          <a:lstStyle/>
          <a:p>
            <a:pPr marL="0" indent="0" algn="l">
              <a:lnSpc>
                <a:spcPts val="2542"/>
              </a:lnSpc>
              <a:buNone/>
            </a:pPr>
            <a:r>
              <a:rPr lang="en-US" sz="1695" dirty="0">
                <a:solidFill>
                  <a:srgbClr val="454240"/>
                </a:solidFill>
                <a:latin typeface="DM Sans" pitchFamily="34" charset="0"/>
                <a:ea typeface="DM Sans" pitchFamily="34" charset="-122"/>
                <a:cs typeface="DM Sans" pitchFamily="34" charset="-120"/>
              </a:rPr>
              <a:t>Se añade la capacidad de hacer scraping en sitios web especializados como la Clínica Mayo para obtener información adicional sobre enfermedades.</a:t>
            </a:r>
            <a:endParaRPr lang="en-US" sz="1695" dirty="0"/>
          </a:p>
        </p:txBody>
      </p:sp>
      <p:sp>
        <p:nvSpPr>
          <p:cNvPr id="12" name="Shape 8"/>
          <p:cNvSpPr/>
          <p:nvPr/>
        </p:nvSpPr>
        <p:spPr>
          <a:xfrm>
            <a:off x="5029498" y="4640520"/>
            <a:ext cx="753189" cy="42982"/>
          </a:xfrm>
          <a:prstGeom prst="roundRect">
            <a:avLst>
              <a:gd name="adj" fmla="val 225328"/>
            </a:avLst>
          </a:prstGeom>
          <a:solidFill>
            <a:srgbClr val="DDD3BA"/>
          </a:solidFill>
          <a:ln/>
        </p:spPr>
        <p:txBody>
          <a:bodyPr/>
          <a:lstStyle/>
          <a:p>
            <a:endParaRPr lang="es-ES"/>
          </a:p>
        </p:txBody>
      </p:sp>
      <p:sp>
        <p:nvSpPr>
          <p:cNvPr id="13" name="Shape 9"/>
          <p:cNvSpPr/>
          <p:nvPr/>
        </p:nvSpPr>
        <p:spPr>
          <a:xfrm>
            <a:off x="4545270" y="4419957"/>
            <a:ext cx="484227" cy="484227"/>
          </a:xfrm>
          <a:prstGeom prst="roundRect">
            <a:avLst>
              <a:gd name="adj" fmla="val 20001"/>
            </a:avLst>
          </a:prstGeom>
          <a:solidFill>
            <a:srgbClr val="F7EDD4"/>
          </a:solidFill>
          <a:ln w="7620">
            <a:solidFill>
              <a:srgbClr val="DDD3BA"/>
            </a:solidFill>
            <a:prstDash val="solid"/>
          </a:ln>
        </p:spPr>
        <p:txBody>
          <a:bodyPr/>
          <a:lstStyle/>
          <a:p>
            <a:endParaRPr lang="es-ES"/>
          </a:p>
        </p:txBody>
      </p:sp>
      <p:sp>
        <p:nvSpPr>
          <p:cNvPr id="14" name="Text 10"/>
          <p:cNvSpPr/>
          <p:nvPr/>
        </p:nvSpPr>
        <p:spPr>
          <a:xfrm>
            <a:off x="4687907" y="4460319"/>
            <a:ext cx="198834" cy="403384"/>
          </a:xfrm>
          <a:prstGeom prst="rect">
            <a:avLst/>
          </a:prstGeom>
          <a:noFill/>
          <a:ln/>
        </p:spPr>
        <p:txBody>
          <a:bodyPr wrap="none" rtlCol="0" anchor="t"/>
          <a:lstStyle/>
          <a:p>
            <a:pPr marL="0" indent="0" algn="ctr">
              <a:lnSpc>
                <a:spcPts val="3178"/>
              </a:lnSpc>
              <a:buNone/>
            </a:pPr>
            <a:r>
              <a:rPr lang="en-US" sz="2542" dirty="0">
                <a:solidFill>
                  <a:srgbClr val="454240"/>
                </a:solidFill>
                <a:latin typeface="Libre Baskerville" pitchFamily="34" charset="0"/>
                <a:ea typeface="Libre Baskerville" pitchFamily="34" charset="-122"/>
                <a:cs typeface="Libre Baskerville" pitchFamily="34" charset="-120"/>
              </a:rPr>
              <a:t>2</a:t>
            </a:r>
            <a:endParaRPr lang="en-US" sz="2542" dirty="0"/>
          </a:p>
        </p:txBody>
      </p:sp>
      <p:sp>
        <p:nvSpPr>
          <p:cNvPr id="15" name="Text 11"/>
          <p:cNvSpPr/>
          <p:nvPr/>
        </p:nvSpPr>
        <p:spPr>
          <a:xfrm>
            <a:off x="5971103" y="4393049"/>
            <a:ext cx="2690217" cy="336352"/>
          </a:xfrm>
          <a:prstGeom prst="rect">
            <a:avLst/>
          </a:prstGeom>
          <a:noFill/>
          <a:ln/>
        </p:spPr>
        <p:txBody>
          <a:bodyPr wrap="none" rtlCol="0" anchor="t"/>
          <a:lstStyle/>
          <a:p>
            <a:pPr marL="0" indent="0" algn="l">
              <a:lnSpc>
                <a:spcPts val="2648"/>
              </a:lnSpc>
              <a:buNone/>
            </a:pPr>
            <a:r>
              <a:rPr lang="en-US" sz="2118" dirty="0">
                <a:solidFill>
                  <a:srgbClr val="454240"/>
                </a:solidFill>
                <a:latin typeface="Libre Baskerville" pitchFamily="34" charset="0"/>
                <a:ea typeface="Libre Baskerville" pitchFamily="34" charset="-122"/>
                <a:cs typeface="Libre Baskerville" pitchFamily="34" charset="-120"/>
              </a:rPr>
              <a:t>API de ClinVar</a:t>
            </a:r>
            <a:endParaRPr lang="en-US" sz="2118" dirty="0"/>
          </a:p>
        </p:txBody>
      </p:sp>
      <p:sp>
        <p:nvSpPr>
          <p:cNvPr id="16" name="Text 12"/>
          <p:cNvSpPr/>
          <p:nvPr/>
        </p:nvSpPr>
        <p:spPr>
          <a:xfrm>
            <a:off x="5971103" y="4858464"/>
            <a:ext cx="7852291" cy="645795"/>
          </a:xfrm>
          <a:prstGeom prst="rect">
            <a:avLst/>
          </a:prstGeom>
          <a:noFill/>
          <a:ln/>
        </p:spPr>
        <p:txBody>
          <a:bodyPr wrap="square" rtlCol="0" anchor="t"/>
          <a:lstStyle/>
          <a:p>
            <a:pPr marL="0" indent="0" algn="l">
              <a:lnSpc>
                <a:spcPts val="2542"/>
              </a:lnSpc>
              <a:buNone/>
            </a:pPr>
            <a:r>
              <a:rPr lang="en-US" sz="1695" dirty="0">
                <a:solidFill>
                  <a:srgbClr val="454240"/>
                </a:solidFill>
                <a:latin typeface="DM Sans" pitchFamily="34" charset="0"/>
                <a:ea typeface="DM Sans" pitchFamily="34" charset="-122"/>
                <a:cs typeface="DM Sans" pitchFamily="34" charset="-120"/>
              </a:rPr>
              <a:t>Se integra la API de ClinVar para obtener información genética específica sobre enfermedades.</a:t>
            </a:r>
            <a:endParaRPr lang="en-US" sz="1695" dirty="0"/>
          </a:p>
        </p:txBody>
      </p:sp>
      <p:sp>
        <p:nvSpPr>
          <p:cNvPr id="17" name="Shape 13"/>
          <p:cNvSpPr/>
          <p:nvPr/>
        </p:nvSpPr>
        <p:spPr>
          <a:xfrm>
            <a:off x="5029498" y="6397169"/>
            <a:ext cx="753189" cy="42982"/>
          </a:xfrm>
          <a:prstGeom prst="roundRect">
            <a:avLst>
              <a:gd name="adj" fmla="val 225328"/>
            </a:avLst>
          </a:prstGeom>
          <a:solidFill>
            <a:srgbClr val="DDD3BA"/>
          </a:solidFill>
          <a:ln/>
        </p:spPr>
        <p:txBody>
          <a:bodyPr/>
          <a:lstStyle/>
          <a:p>
            <a:endParaRPr lang="es-ES"/>
          </a:p>
        </p:txBody>
      </p:sp>
      <p:sp>
        <p:nvSpPr>
          <p:cNvPr id="18" name="Shape 14"/>
          <p:cNvSpPr/>
          <p:nvPr/>
        </p:nvSpPr>
        <p:spPr>
          <a:xfrm>
            <a:off x="4545270" y="6176605"/>
            <a:ext cx="484227" cy="484227"/>
          </a:xfrm>
          <a:prstGeom prst="roundRect">
            <a:avLst>
              <a:gd name="adj" fmla="val 20001"/>
            </a:avLst>
          </a:prstGeom>
          <a:solidFill>
            <a:srgbClr val="F7EDD4"/>
          </a:solidFill>
          <a:ln w="7620">
            <a:solidFill>
              <a:srgbClr val="DDD3BA"/>
            </a:solidFill>
            <a:prstDash val="solid"/>
          </a:ln>
        </p:spPr>
        <p:txBody>
          <a:bodyPr/>
          <a:lstStyle/>
          <a:p>
            <a:endParaRPr lang="es-ES"/>
          </a:p>
        </p:txBody>
      </p:sp>
      <p:sp>
        <p:nvSpPr>
          <p:cNvPr id="19" name="Text 15"/>
          <p:cNvSpPr/>
          <p:nvPr/>
        </p:nvSpPr>
        <p:spPr>
          <a:xfrm>
            <a:off x="4687907" y="6216968"/>
            <a:ext cx="198834" cy="403384"/>
          </a:xfrm>
          <a:prstGeom prst="rect">
            <a:avLst/>
          </a:prstGeom>
          <a:noFill/>
          <a:ln/>
        </p:spPr>
        <p:txBody>
          <a:bodyPr wrap="none" rtlCol="0" anchor="t"/>
          <a:lstStyle/>
          <a:p>
            <a:pPr marL="0" indent="0" algn="ctr">
              <a:lnSpc>
                <a:spcPts val="3178"/>
              </a:lnSpc>
              <a:buNone/>
            </a:pPr>
            <a:r>
              <a:rPr lang="en-US" sz="2542" dirty="0">
                <a:solidFill>
                  <a:srgbClr val="454240"/>
                </a:solidFill>
                <a:latin typeface="Libre Baskerville" pitchFamily="34" charset="0"/>
                <a:ea typeface="Libre Baskerville" pitchFamily="34" charset="-122"/>
                <a:cs typeface="Libre Baskerville" pitchFamily="34" charset="-120"/>
              </a:rPr>
              <a:t>3</a:t>
            </a:r>
            <a:endParaRPr lang="en-US" sz="2542" dirty="0"/>
          </a:p>
        </p:txBody>
      </p:sp>
      <p:sp>
        <p:nvSpPr>
          <p:cNvPr id="20" name="Text 16"/>
          <p:cNvSpPr/>
          <p:nvPr/>
        </p:nvSpPr>
        <p:spPr>
          <a:xfrm>
            <a:off x="5971103" y="6149697"/>
            <a:ext cx="3229451" cy="336352"/>
          </a:xfrm>
          <a:prstGeom prst="rect">
            <a:avLst/>
          </a:prstGeom>
          <a:noFill/>
          <a:ln/>
        </p:spPr>
        <p:txBody>
          <a:bodyPr wrap="none" rtlCol="0" anchor="t"/>
          <a:lstStyle/>
          <a:p>
            <a:pPr marL="0" indent="0" algn="l">
              <a:lnSpc>
                <a:spcPts val="2648"/>
              </a:lnSpc>
              <a:buNone/>
            </a:pPr>
            <a:r>
              <a:rPr lang="en-US" sz="2118" dirty="0">
                <a:solidFill>
                  <a:srgbClr val="454240"/>
                </a:solidFill>
                <a:latin typeface="Libre Baskerville" pitchFamily="34" charset="0"/>
                <a:ea typeface="Libre Baskerville" pitchFamily="34" charset="-122"/>
                <a:cs typeface="Libre Baskerville" pitchFamily="34" charset="-120"/>
              </a:rPr>
              <a:t>Traducción Automática</a:t>
            </a:r>
            <a:endParaRPr lang="en-US" sz="2118" dirty="0"/>
          </a:p>
        </p:txBody>
      </p:sp>
      <p:sp>
        <p:nvSpPr>
          <p:cNvPr id="21" name="Text 17"/>
          <p:cNvSpPr/>
          <p:nvPr/>
        </p:nvSpPr>
        <p:spPr>
          <a:xfrm>
            <a:off x="5971103" y="6615113"/>
            <a:ext cx="7852291" cy="645795"/>
          </a:xfrm>
          <a:prstGeom prst="rect">
            <a:avLst/>
          </a:prstGeom>
          <a:noFill/>
          <a:ln/>
        </p:spPr>
        <p:txBody>
          <a:bodyPr wrap="square" rtlCol="0" anchor="t"/>
          <a:lstStyle/>
          <a:p>
            <a:pPr marL="0" indent="0" algn="l">
              <a:lnSpc>
                <a:spcPts val="2542"/>
              </a:lnSpc>
              <a:buNone/>
            </a:pPr>
            <a:r>
              <a:rPr lang="en-US" sz="1695" dirty="0">
                <a:solidFill>
                  <a:srgbClr val="454240"/>
                </a:solidFill>
                <a:latin typeface="DM Sans" pitchFamily="34" charset="0"/>
                <a:ea typeface="DM Sans" pitchFamily="34" charset="-122"/>
                <a:cs typeface="DM Sans" pitchFamily="34" charset="-120"/>
              </a:rPr>
              <a:t>Las consultas se traducen al inglés antes de realizar búsquedas y se devuelven las respuestas traducidas al idioma original del usuario.</a:t>
            </a:r>
            <a:endParaRPr lang="en-US" sz="1695" dirty="0"/>
          </a:p>
        </p:txBody>
      </p:sp>
      <p:pic>
        <p:nvPicPr>
          <p:cNvPr id="2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1440" y="-13860"/>
            <a:ext cx="14630400" cy="8229600"/>
          </a:xfrm>
          <a:prstGeom prst="rect">
            <a:avLst/>
          </a:prstGeom>
          <a:solidFill>
            <a:srgbClr val="FFFDFA"/>
          </a:solidFill>
          <a:ln/>
        </p:spPr>
        <p:txBody>
          <a:bodyPr/>
          <a:lstStyle/>
          <a:p>
            <a:endParaRPr lang="es-ES"/>
          </a:p>
        </p:txBody>
      </p:sp>
      <p:pic>
        <p:nvPicPr>
          <p:cNvPr id="15" name="Image 1" descr="preencoded.png">
            <a:extLst>
              <a:ext uri="{FF2B5EF4-FFF2-40B4-BE49-F238E27FC236}">
                <a16:creationId xmlns:a16="http://schemas.microsoft.com/office/drawing/2014/main" id="{061874B0-4F72-3BD5-3C54-B17CA0185F7C}"/>
              </a:ext>
            </a:extLst>
          </p:cNvPr>
          <p:cNvPicPr>
            <a:picLocks noChangeAspect="1"/>
          </p:cNvPicPr>
          <p:nvPr/>
        </p:nvPicPr>
        <p:blipFill>
          <a:blip r:embed="rId4"/>
          <a:stretch>
            <a:fillRect/>
          </a:stretch>
        </p:blipFill>
        <p:spPr>
          <a:xfrm>
            <a:off x="-117754" y="13860"/>
            <a:ext cx="5486400" cy="8229600"/>
          </a:xfrm>
          <a:prstGeom prst="rect">
            <a:avLst/>
          </a:prstGeom>
        </p:spPr>
      </p:pic>
      <p:sp>
        <p:nvSpPr>
          <p:cNvPr id="4" name="Text 1"/>
          <p:cNvSpPr/>
          <p:nvPr/>
        </p:nvSpPr>
        <p:spPr>
          <a:xfrm>
            <a:off x="5607731" y="674381"/>
            <a:ext cx="6155321" cy="236265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Interfaz de Usuario con Streamlit (app.py)</a:t>
            </a:r>
            <a:endParaRPr lang="en-US" sz="4374" dirty="0"/>
          </a:p>
        </p:txBody>
      </p:sp>
      <p:sp>
        <p:nvSpPr>
          <p:cNvPr id="5" name="Shape 2"/>
          <p:cNvSpPr/>
          <p:nvPr/>
        </p:nvSpPr>
        <p:spPr>
          <a:xfrm>
            <a:off x="5609771" y="3478182"/>
            <a:ext cx="8705114" cy="3162104"/>
          </a:xfrm>
          <a:prstGeom prst="roundRect">
            <a:avLst>
              <a:gd name="adj" fmla="val 3341"/>
            </a:avLst>
          </a:prstGeom>
          <a:noFill/>
          <a:ln w="7620">
            <a:solidFill>
              <a:srgbClr val="000000">
                <a:alpha val="8000"/>
              </a:srgbClr>
            </a:solidFill>
            <a:prstDash val="solid"/>
          </a:ln>
        </p:spPr>
        <p:txBody>
          <a:bodyPr/>
          <a:lstStyle/>
          <a:p>
            <a:endParaRPr lang="es-ES"/>
          </a:p>
        </p:txBody>
      </p:sp>
      <p:sp>
        <p:nvSpPr>
          <p:cNvPr id="6" name="Shape 3"/>
          <p:cNvSpPr/>
          <p:nvPr/>
        </p:nvSpPr>
        <p:spPr>
          <a:xfrm>
            <a:off x="7315199" y="3542586"/>
            <a:ext cx="5269587" cy="992505"/>
          </a:xfrm>
          <a:prstGeom prst="rect">
            <a:avLst/>
          </a:prstGeom>
          <a:solidFill>
            <a:srgbClr val="FFFFFF">
              <a:alpha val="4000"/>
            </a:srgbClr>
          </a:solidFill>
          <a:ln/>
        </p:spPr>
        <p:txBody>
          <a:bodyPr/>
          <a:lstStyle/>
          <a:p>
            <a:endParaRPr lang="es-ES"/>
          </a:p>
        </p:txBody>
      </p:sp>
      <p:sp>
        <p:nvSpPr>
          <p:cNvPr id="7" name="Text 4"/>
          <p:cNvSpPr/>
          <p:nvPr/>
        </p:nvSpPr>
        <p:spPr>
          <a:xfrm>
            <a:off x="5704761" y="3683437"/>
            <a:ext cx="1384457" cy="355402"/>
          </a:xfrm>
          <a:prstGeom prst="rect">
            <a:avLst/>
          </a:prstGeom>
          <a:noFill/>
          <a:ln/>
        </p:spPr>
        <p:txBody>
          <a:bodyPr wrap="non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Configuración de la interfaz</a:t>
            </a:r>
            <a:endParaRPr lang="en-US" sz="1750" dirty="0"/>
          </a:p>
        </p:txBody>
      </p:sp>
      <p:sp>
        <p:nvSpPr>
          <p:cNvPr id="8" name="Text 5"/>
          <p:cNvSpPr/>
          <p:nvPr/>
        </p:nvSpPr>
        <p:spPr>
          <a:xfrm>
            <a:off x="9435295" y="3626655"/>
            <a:ext cx="4821436"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configura la interfaz de usuario utilizando Streamlit.</a:t>
            </a:r>
            <a:endParaRPr lang="en-US" sz="1750" dirty="0"/>
          </a:p>
        </p:txBody>
      </p:sp>
      <p:sp>
        <p:nvSpPr>
          <p:cNvPr id="9" name="Shape 6"/>
          <p:cNvSpPr/>
          <p:nvPr/>
        </p:nvSpPr>
        <p:spPr>
          <a:xfrm>
            <a:off x="9269374" y="4478309"/>
            <a:ext cx="4987357" cy="992505"/>
          </a:xfrm>
          <a:prstGeom prst="rect">
            <a:avLst/>
          </a:prstGeom>
          <a:solidFill>
            <a:srgbClr val="000000">
              <a:alpha val="4000"/>
            </a:srgbClr>
          </a:solidFill>
          <a:ln/>
        </p:spPr>
        <p:txBody>
          <a:bodyPr/>
          <a:lstStyle/>
          <a:p>
            <a:endParaRPr lang="es-ES"/>
          </a:p>
        </p:txBody>
      </p:sp>
      <p:sp>
        <p:nvSpPr>
          <p:cNvPr id="10" name="Text 7"/>
          <p:cNvSpPr/>
          <p:nvPr/>
        </p:nvSpPr>
        <p:spPr>
          <a:xfrm>
            <a:off x="5704761" y="4602899"/>
            <a:ext cx="3995131" cy="355402"/>
          </a:xfrm>
          <a:prstGeom prst="rect">
            <a:avLst/>
          </a:prstGeom>
          <a:noFill/>
          <a:ln/>
        </p:spPr>
        <p:txBody>
          <a:bodyPr wrap="non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Entrada de texto</a:t>
            </a:r>
            <a:endParaRPr lang="en-US" sz="1750" dirty="0"/>
          </a:p>
        </p:txBody>
      </p:sp>
      <p:sp>
        <p:nvSpPr>
          <p:cNvPr id="11" name="Text 8"/>
          <p:cNvSpPr/>
          <p:nvPr/>
        </p:nvSpPr>
        <p:spPr>
          <a:xfrm>
            <a:off x="9493449" y="4619159"/>
            <a:ext cx="4821436"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agrega un campo de entrada de texto para que el usuario ingrese preguntas.</a:t>
            </a:r>
            <a:endParaRPr lang="en-US" sz="1750" dirty="0"/>
          </a:p>
        </p:txBody>
      </p:sp>
      <p:sp>
        <p:nvSpPr>
          <p:cNvPr id="12" name="Shape 9"/>
          <p:cNvSpPr/>
          <p:nvPr/>
        </p:nvSpPr>
        <p:spPr>
          <a:xfrm>
            <a:off x="7315199" y="5527596"/>
            <a:ext cx="5269587" cy="992505"/>
          </a:xfrm>
          <a:prstGeom prst="rect">
            <a:avLst/>
          </a:prstGeom>
          <a:solidFill>
            <a:srgbClr val="FFFFFF">
              <a:alpha val="4000"/>
            </a:srgbClr>
          </a:solidFill>
          <a:ln/>
        </p:spPr>
        <p:txBody>
          <a:bodyPr/>
          <a:lstStyle/>
          <a:p>
            <a:endParaRPr lang="es-ES"/>
          </a:p>
        </p:txBody>
      </p:sp>
      <p:sp>
        <p:nvSpPr>
          <p:cNvPr id="13" name="Text 10"/>
          <p:cNvSpPr/>
          <p:nvPr/>
        </p:nvSpPr>
        <p:spPr>
          <a:xfrm>
            <a:off x="5704761" y="5659149"/>
            <a:ext cx="4821436" cy="355402"/>
          </a:xfrm>
          <a:prstGeom prst="rect">
            <a:avLst/>
          </a:prstGeom>
          <a:noFill/>
          <a:ln/>
        </p:spPr>
        <p:txBody>
          <a:bodyPr wrap="non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Botón de envío</a:t>
            </a:r>
            <a:endParaRPr lang="en-US" sz="1750" dirty="0"/>
          </a:p>
        </p:txBody>
      </p:sp>
      <p:sp>
        <p:nvSpPr>
          <p:cNvPr id="14" name="Text 11"/>
          <p:cNvSpPr/>
          <p:nvPr/>
        </p:nvSpPr>
        <p:spPr>
          <a:xfrm>
            <a:off x="9493449" y="5725229"/>
            <a:ext cx="4821436"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incluye un botón para que el usuario pueda enviar las preguntas al backend.</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2069" y="0"/>
            <a:ext cx="14630400" cy="8229600"/>
          </a:xfrm>
          <a:prstGeom prst="rect">
            <a:avLst/>
          </a:prstGeom>
          <a:solidFill>
            <a:srgbClr val="FFFDFA"/>
          </a:solidFill>
          <a:ln/>
        </p:spPr>
        <p:txBody>
          <a:bodyPr/>
          <a:lstStyle/>
          <a:p>
            <a:endParaRPr lang="es-ES" sz="1600" dirty="0"/>
          </a:p>
        </p:txBody>
      </p:sp>
      <p:pic>
        <p:nvPicPr>
          <p:cNvPr id="11" name="Image 1" descr="preencoded.png"/>
          <p:cNvPicPr>
            <a:picLocks noChangeAspect="1"/>
          </p:cNvPicPr>
          <p:nvPr/>
        </p:nvPicPr>
        <p:blipFill>
          <a:blip r:embed="rId4"/>
          <a:stretch>
            <a:fillRect/>
          </a:stretch>
        </p:blipFill>
        <p:spPr>
          <a:xfrm>
            <a:off x="7708205" y="50699"/>
            <a:ext cx="6830755" cy="8060350"/>
          </a:xfrm>
          <a:prstGeom prst="rect">
            <a:avLst/>
          </a:prstGeom>
        </p:spPr>
      </p:pic>
      <p:sp>
        <p:nvSpPr>
          <p:cNvPr id="4" name="Text 1"/>
          <p:cNvSpPr/>
          <p:nvPr/>
        </p:nvSpPr>
        <p:spPr>
          <a:xfrm>
            <a:off x="199611" y="378797"/>
            <a:ext cx="6875383" cy="504587"/>
          </a:xfrm>
          <a:prstGeom prst="rect">
            <a:avLst/>
          </a:prstGeom>
          <a:noFill/>
          <a:ln/>
        </p:spPr>
        <p:txBody>
          <a:bodyPr wrap="none" rtlCol="0" anchor="t"/>
          <a:lstStyle/>
          <a:p>
            <a:pPr marL="0" indent="0">
              <a:lnSpc>
                <a:spcPts val="3974"/>
              </a:lnSpc>
              <a:buNone/>
            </a:pPr>
            <a:r>
              <a:rPr lang="es-ES" sz="3179" dirty="0">
                <a:solidFill>
                  <a:srgbClr val="5C4E3D"/>
                </a:solidFill>
                <a:latin typeface="Libre Baskerville" pitchFamily="34" charset="0"/>
                <a:ea typeface="Libre Baskerville" pitchFamily="34" charset="-122"/>
                <a:cs typeface="Libre Baskerville" pitchFamily="34" charset="-120"/>
              </a:rPr>
              <a:t>Diagrama</a:t>
            </a:r>
            <a:r>
              <a:rPr lang="en-US" sz="3179" dirty="0">
                <a:solidFill>
                  <a:srgbClr val="5C4E3D"/>
                </a:solidFill>
                <a:latin typeface="Libre Baskerville" pitchFamily="34" charset="0"/>
                <a:ea typeface="Libre Baskerville" pitchFamily="34" charset="-122"/>
                <a:cs typeface="Libre Baskerville" pitchFamily="34" charset="-120"/>
              </a:rPr>
              <a:t> de </a:t>
            </a:r>
            <a:r>
              <a:rPr lang="es-ES" sz="3179" dirty="0">
                <a:solidFill>
                  <a:srgbClr val="5C4E3D"/>
                </a:solidFill>
                <a:latin typeface="Libre Baskerville" pitchFamily="34" charset="0"/>
                <a:ea typeface="Libre Baskerville" pitchFamily="34" charset="-122"/>
                <a:cs typeface="Libre Baskerville" pitchFamily="34" charset="-120"/>
              </a:rPr>
              <a:t>funcionamiento</a:t>
            </a:r>
            <a:endParaRPr lang="es-ES" sz="3179" dirty="0"/>
          </a:p>
        </p:txBody>
      </p:sp>
      <p:sp>
        <p:nvSpPr>
          <p:cNvPr id="15" name="CuadroTexto 14">
            <a:extLst>
              <a:ext uri="{FF2B5EF4-FFF2-40B4-BE49-F238E27FC236}">
                <a16:creationId xmlns:a16="http://schemas.microsoft.com/office/drawing/2014/main" id="{CBFEC299-9F11-90A6-B2CC-5874F6E6190C}"/>
              </a:ext>
            </a:extLst>
          </p:cNvPr>
          <p:cNvSpPr txBox="1"/>
          <p:nvPr/>
        </p:nvSpPr>
        <p:spPr>
          <a:xfrm>
            <a:off x="196503" y="1262181"/>
            <a:ext cx="7315200" cy="2075248"/>
          </a:xfrm>
          <a:prstGeom prst="rect">
            <a:avLst/>
          </a:prstGeom>
          <a:noFill/>
        </p:spPr>
        <p:txBody>
          <a:bodyPr wrap="square">
            <a:spAutoFit/>
          </a:bodyPr>
          <a:lstStyle/>
          <a:p>
            <a:pPr>
              <a:lnSpc>
                <a:spcPct val="150000"/>
              </a:lnSpc>
            </a:pPr>
            <a:r>
              <a:rPr lang="es-ES" sz="1750" dirty="0">
                <a:latin typeface="DM Sans" pitchFamily="2" charset="0"/>
              </a:rPr>
              <a:t>La interfaz de usuario se configura utilizando </a:t>
            </a:r>
            <a:r>
              <a:rPr lang="es-ES" sz="1750" dirty="0" err="1">
                <a:latin typeface="DM Sans" pitchFamily="2" charset="0"/>
              </a:rPr>
              <a:t>Streamlit</a:t>
            </a:r>
            <a:r>
              <a:rPr lang="es-ES" sz="1750" dirty="0">
                <a:latin typeface="DM Sans" pitchFamily="2" charset="0"/>
              </a:rPr>
              <a:t>, una biblioteca de Python que permite crear aplicaciones web interactivas de manera sencilla. La interfaz incluye un campo de entrada de texto para que el usuario pueda ingresar preguntas, así como un botón de envío para que pueda enviar esas preguntas al </a:t>
            </a:r>
            <a:r>
              <a:rPr lang="es-ES" sz="1750" dirty="0" err="1">
                <a:latin typeface="DM Sans" pitchFamily="2" charset="0"/>
              </a:rPr>
              <a:t>backend</a:t>
            </a:r>
            <a:r>
              <a:rPr lang="es-ES" sz="1750" dirty="0">
                <a:latin typeface="DM Sans" pitchFamily="2" charset="0"/>
              </a:rPr>
              <a:t>.</a:t>
            </a:r>
          </a:p>
        </p:txBody>
      </p:sp>
      <p:pic>
        <p:nvPicPr>
          <p:cNvPr id="16" name="Image 1" descr="preencoded.png">
            <a:extLst>
              <a:ext uri="{FF2B5EF4-FFF2-40B4-BE49-F238E27FC236}">
                <a16:creationId xmlns:a16="http://schemas.microsoft.com/office/drawing/2014/main" id="{336BA8B4-8773-54B9-7BDC-9A8A00AB3F50}"/>
              </a:ext>
            </a:extLst>
          </p:cNvPr>
          <p:cNvPicPr>
            <a:picLocks noChangeAspect="1"/>
          </p:cNvPicPr>
          <p:nvPr/>
        </p:nvPicPr>
        <p:blipFill>
          <a:blip r:embed="rId5"/>
          <a:stretch>
            <a:fillRect/>
          </a:stretch>
        </p:blipFill>
        <p:spPr>
          <a:xfrm>
            <a:off x="587836" y="3839850"/>
            <a:ext cx="6487158" cy="400930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7620" y="0"/>
            <a:ext cx="3657600" cy="8230791"/>
          </a:xfrm>
          <a:prstGeom prst="rect">
            <a:avLst/>
          </a:prstGeom>
        </p:spPr>
      </p:pic>
      <p:sp>
        <p:nvSpPr>
          <p:cNvPr id="5" name="Text 1"/>
          <p:cNvSpPr/>
          <p:nvPr/>
        </p:nvSpPr>
        <p:spPr>
          <a:xfrm>
            <a:off x="4486156" y="607576"/>
            <a:ext cx="9315688" cy="1381125"/>
          </a:xfrm>
          <a:prstGeom prst="rect">
            <a:avLst/>
          </a:prstGeom>
          <a:noFill/>
          <a:ln/>
        </p:spPr>
        <p:txBody>
          <a:bodyPr wrap="square" rtlCol="0" anchor="t"/>
          <a:lstStyle/>
          <a:p>
            <a:pPr marL="0" indent="0">
              <a:lnSpc>
                <a:spcPts val="5437"/>
              </a:lnSpc>
              <a:buNone/>
            </a:pPr>
            <a:r>
              <a:rPr lang="en-US" sz="4350" dirty="0">
                <a:solidFill>
                  <a:srgbClr val="5C4E3D"/>
                </a:solidFill>
                <a:latin typeface="Libre Baskerville" pitchFamily="34" charset="0"/>
                <a:ea typeface="Libre Baskerville" pitchFamily="34" charset="-122"/>
                <a:cs typeface="Libre Baskerville" pitchFamily="34" charset="-120"/>
              </a:rPr>
              <a:t>Características Clave del Sistema RAG</a:t>
            </a:r>
            <a:endParaRPr lang="en-US" sz="4350" dirty="0"/>
          </a:p>
        </p:txBody>
      </p:sp>
      <p:pic>
        <p:nvPicPr>
          <p:cNvPr id="6" name="Image 2" descr="preencoded.png"/>
          <p:cNvPicPr>
            <a:picLocks noChangeAspect="1"/>
          </p:cNvPicPr>
          <p:nvPr/>
        </p:nvPicPr>
        <p:blipFill>
          <a:blip r:embed="rId5"/>
          <a:stretch>
            <a:fillRect/>
          </a:stretch>
        </p:blipFill>
        <p:spPr>
          <a:xfrm>
            <a:off x="4486156" y="2320052"/>
            <a:ext cx="1104781" cy="1767721"/>
          </a:xfrm>
          <a:prstGeom prst="rect">
            <a:avLst/>
          </a:prstGeom>
        </p:spPr>
      </p:pic>
      <p:sp>
        <p:nvSpPr>
          <p:cNvPr id="7" name="Text 2"/>
          <p:cNvSpPr/>
          <p:nvPr/>
        </p:nvSpPr>
        <p:spPr>
          <a:xfrm>
            <a:off x="5922288" y="2540913"/>
            <a:ext cx="3148251" cy="345281"/>
          </a:xfrm>
          <a:prstGeom prst="rect">
            <a:avLst/>
          </a:prstGeom>
          <a:noFill/>
          <a:ln/>
        </p:spPr>
        <p:txBody>
          <a:bodyPr wrap="none" rtlCol="0" anchor="t"/>
          <a:lstStyle/>
          <a:p>
            <a:pPr marL="0" indent="0" algn="l">
              <a:lnSpc>
                <a:spcPts val="2719"/>
              </a:lnSpc>
              <a:buNone/>
            </a:pPr>
            <a:r>
              <a:rPr lang="en-US" sz="2175" dirty="0">
                <a:solidFill>
                  <a:srgbClr val="454240"/>
                </a:solidFill>
                <a:latin typeface="Libre Baskerville" pitchFamily="34" charset="0"/>
                <a:ea typeface="Libre Baskerville" pitchFamily="34" charset="-122"/>
                <a:cs typeface="Libre Baskerville" pitchFamily="34" charset="-120"/>
              </a:rPr>
              <a:t>Recopilación de Datos</a:t>
            </a:r>
            <a:endParaRPr lang="en-US" sz="2175" dirty="0"/>
          </a:p>
        </p:txBody>
      </p:sp>
      <p:sp>
        <p:nvSpPr>
          <p:cNvPr id="8" name="Text 3"/>
          <p:cNvSpPr/>
          <p:nvPr/>
        </p:nvSpPr>
        <p:spPr>
          <a:xfrm>
            <a:off x="5922288" y="3018711"/>
            <a:ext cx="7879556" cy="662940"/>
          </a:xfrm>
          <a:prstGeom prst="rect">
            <a:avLst/>
          </a:prstGeom>
          <a:noFill/>
          <a:ln/>
        </p:spPr>
        <p:txBody>
          <a:bodyPr wrap="square" rtlCol="0" anchor="t"/>
          <a:lstStyle/>
          <a:p>
            <a:pPr marL="0" indent="0" algn="l">
              <a:lnSpc>
                <a:spcPts val="2610"/>
              </a:lnSpc>
              <a:buNone/>
            </a:pPr>
            <a:r>
              <a:rPr lang="en-US" sz="1740" dirty="0">
                <a:solidFill>
                  <a:srgbClr val="454240"/>
                </a:solidFill>
                <a:latin typeface="DM Sans" pitchFamily="34" charset="0"/>
                <a:ea typeface="DM Sans" pitchFamily="34" charset="-122"/>
                <a:cs typeface="DM Sans" pitchFamily="34" charset="-120"/>
              </a:rPr>
              <a:t>El sistema RAG recopilará datos genómicos y biométricos de los usuarios a través de dispositivos y plataformas integradas.</a:t>
            </a:r>
            <a:endParaRPr lang="en-US" sz="1740" dirty="0"/>
          </a:p>
        </p:txBody>
      </p:sp>
      <p:pic>
        <p:nvPicPr>
          <p:cNvPr id="9" name="Image 3" descr="preencoded.png"/>
          <p:cNvPicPr>
            <a:picLocks noChangeAspect="1"/>
          </p:cNvPicPr>
          <p:nvPr/>
        </p:nvPicPr>
        <p:blipFill>
          <a:blip r:embed="rId6"/>
          <a:stretch>
            <a:fillRect/>
          </a:stretch>
        </p:blipFill>
        <p:spPr>
          <a:xfrm>
            <a:off x="4486156" y="4087773"/>
            <a:ext cx="1104781" cy="1767721"/>
          </a:xfrm>
          <a:prstGeom prst="rect">
            <a:avLst/>
          </a:prstGeom>
        </p:spPr>
      </p:pic>
      <p:sp>
        <p:nvSpPr>
          <p:cNvPr id="10" name="Text 4"/>
          <p:cNvSpPr/>
          <p:nvPr/>
        </p:nvSpPr>
        <p:spPr>
          <a:xfrm>
            <a:off x="5922288" y="4308634"/>
            <a:ext cx="2762131" cy="345281"/>
          </a:xfrm>
          <a:prstGeom prst="rect">
            <a:avLst/>
          </a:prstGeom>
          <a:noFill/>
          <a:ln/>
        </p:spPr>
        <p:txBody>
          <a:bodyPr wrap="none" rtlCol="0" anchor="t"/>
          <a:lstStyle/>
          <a:p>
            <a:pPr marL="0" indent="0" algn="l">
              <a:lnSpc>
                <a:spcPts val="2719"/>
              </a:lnSpc>
              <a:buNone/>
            </a:pPr>
            <a:r>
              <a:rPr lang="en-US" sz="2175" dirty="0">
                <a:solidFill>
                  <a:srgbClr val="454240"/>
                </a:solidFill>
                <a:latin typeface="Libre Baskerville" pitchFamily="34" charset="0"/>
                <a:ea typeface="Libre Baskerville" pitchFamily="34" charset="-122"/>
                <a:cs typeface="Libre Baskerville" pitchFamily="34" charset="-120"/>
              </a:rPr>
              <a:t>Análisis de Datos</a:t>
            </a:r>
            <a:endParaRPr lang="en-US" sz="2175" dirty="0"/>
          </a:p>
        </p:txBody>
      </p:sp>
      <p:sp>
        <p:nvSpPr>
          <p:cNvPr id="11" name="Text 5"/>
          <p:cNvSpPr/>
          <p:nvPr/>
        </p:nvSpPr>
        <p:spPr>
          <a:xfrm>
            <a:off x="5922288" y="4786432"/>
            <a:ext cx="7879556" cy="662940"/>
          </a:xfrm>
          <a:prstGeom prst="rect">
            <a:avLst/>
          </a:prstGeom>
          <a:noFill/>
          <a:ln/>
        </p:spPr>
        <p:txBody>
          <a:bodyPr wrap="square" rtlCol="0" anchor="t"/>
          <a:lstStyle/>
          <a:p>
            <a:pPr marL="0" indent="0" algn="l">
              <a:lnSpc>
                <a:spcPts val="2610"/>
              </a:lnSpc>
              <a:buNone/>
            </a:pPr>
            <a:r>
              <a:rPr lang="en-US" sz="1740" dirty="0">
                <a:solidFill>
                  <a:srgbClr val="454240"/>
                </a:solidFill>
                <a:latin typeface="DM Sans" pitchFamily="34" charset="0"/>
                <a:ea typeface="DM Sans" pitchFamily="34" charset="-122"/>
                <a:cs typeface="DM Sans" pitchFamily="34" charset="-120"/>
              </a:rPr>
              <a:t>Los datos recopilados serán analizados utilizando técnicas de inteligencia artificial y aprendizaje automático para identificar patrones y correlaciones.</a:t>
            </a:r>
            <a:endParaRPr lang="en-US" sz="1740" dirty="0"/>
          </a:p>
        </p:txBody>
      </p:sp>
      <p:pic>
        <p:nvPicPr>
          <p:cNvPr id="12" name="Image 4" descr="preencoded.png"/>
          <p:cNvPicPr>
            <a:picLocks noChangeAspect="1"/>
          </p:cNvPicPr>
          <p:nvPr/>
        </p:nvPicPr>
        <p:blipFill>
          <a:blip r:embed="rId7"/>
          <a:stretch>
            <a:fillRect/>
          </a:stretch>
        </p:blipFill>
        <p:spPr>
          <a:xfrm>
            <a:off x="4486156" y="5855494"/>
            <a:ext cx="1104781" cy="1767721"/>
          </a:xfrm>
          <a:prstGeom prst="rect">
            <a:avLst/>
          </a:prstGeom>
        </p:spPr>
      </p:pic>
      <p:sp>
        <p:nvSpPr>
          <p:cNvPr id="13" name="Text 6"/>
          <p:cNvSpPr/>
          <p:nvPr/>
        </p:nvSpPr>
        <p:spPr>
          <a:xfrm>
            <a:off x="5922288" y="6076355"/>
            <a:ext cx="4730591" cy="345281"/>
          </a:xfrm>
          <a:prstGeom prst="rect">
            <a:avLst/>
          </a:prstGeom>
          <a:noFill/>
          <a:ln/>
        </p:spPr>
        <p:txBody>
          <a:bodyPr wrap="none" rtlCol="0" anchor="t"/>
          <a:lstStyle/>
          <a:p>
            <a:pPr marL="0" indent="0" algn="l">
              <a:lnSpc>
                <a:spcPts val="2719"/>
              </a:lnSpc>
              <a:buNone/>
            </a:pPr>
            <a:r>
              <a:rPr lang="en-US" sz="2175" dirty="0">
                <a:solidFill>
                  <a:srgbClr val="454240"/>
                </a:solidFill>
                <a:latin typeface="Libre Baskerville" pitchFamily="34" charset="0"/>
                <a:ea typeface="Libre Baskerville" pitchFamily="34" charset="-122"/>
                <a:cs typeface="Libre Baskerville" pitchFamily="34" charset="-120"/>
              </a:rPr>
              <a:t>Generación de Recomendaciones</a:t>
            </a:r>
            <a:endParaRPr lang="en-US" sz="2175" dirty="0"/>
          </a:p>
        </p:txBody>
      </p:sp>
      <p:sp>
        <p:nvSpPr>
          <p:cNvPr id="14" name="Text 7"/>
          <p:cNvSpPr/>
          <p:nvPr/>
        </p:nvSpPr>
        <p:spPr>
          <a:xfrm>
            <a:off x="5922288" y="6554153"/>
            <a:ext cx="7879556" cy="662940"/>
          </a:xfrm>
          <a:prstGeom prst="rect">
            <a:avLst/>
          </a:prstGeom>
          <a:noFill/>
          <a:ln/>
        </p:spPr>
        <p:txBody>
          <a:bodyPr wrap="square" rtlCol="0" anchor="t"/>
          <a:lstStyle/>
          <a:p>
            <a:pPr marL="0" indent="0" algn="l">
              <a:lnSpc>
                <a:spcPts val="2610"/>
              </a:lnSpc>
              <a:buNone/>
            </a:pPr>
            <a:r>
              <a:rPr lang="en-US" sz="1740" dirty="0">
                <a:solidFill>
                  <a:srgbClr val="454240"/>
                </a:solidFill>
                <a:latin typeface="DM Sans" pitchFamily="34" charset="0"/>
                <a:ea typeface="DM Sans" pitchFamily="34" charset="-122"/>
                <a:cs typeface="DM Sans" pitchFamily="34" charset="-120"/>
              </a:rPr>
              <a:t>El algoritmo predictivo del sistema utilizará los resultados del análisis de datos para generar recomendaciones personalizadas de estilo de vida.</a:t>
            </a:r>
            <a:endParaRPr lang="en-US" sz="174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2">
            <a:extLst>
              <a:ext uri="{FF2B5EF4-FFF2-40B4-BE49-F238E27FC236}">
                <a16:creationId xmlns:a16="http://schemas.microsoft.com/office/drawing/2014/main" id="{BDC511BC-5B06-95A5-B239-1FA8A52D2863}"/>
              </a:ext>
            </a:extLst>
          </p:cNvPr>
          <p:cNvSpPr/>
          <p:nvPr/>
        </p:nvSpPr>
        <p:spPr>
          <a:xfrm>
            <a:off x="671353" y="2173133"/>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0" name="Text 3">
            <a:extLst>
              <a:ext uri="{FF2B5EF4-FFF2-40B4-BE49-F238E27FC236}">
                <a16:creationId xmlns:a16="http://schemas.microsoft.com/office/drawing/2014/main" id="{7DC4BCDA-06DF-F4A6-1C1F-5F324A6E9E80}"/>
              </a:ext>
            </a:extLst>
          </p:cNvPr>
          <p:cNvSpPr/>
          <p:nvPr/>
        </p:nvSpPr>
        <p:spPr>
          <a:xfrm>
            <a:off x="846971" y="2163281"/>
            <a:ext cx="148709" cy="416481"/>
          </a:xfrm>
          <a:prstGeom prst="rect">
            <a:avLst/>
          </a:prstGeom>
          <a:noFill/>
          <a:ln/>
        </p:spPr>
        <p:txBody>
          <a:bodyPr wrap="none" rtlCol="0" anchor="t"/>
          <a:lstStyle/>
          <a:p>
            <a:pPr marL="0" indent="0" algn="ctr">
              <a:lnSpc>
                <a:spcPts val="3281"/>
              </a:lnSpc>
              <a:buNone/>
            </a:pPr>
            <a:r>
              <a:rPr lang="en-US" sz="2000" dirty="0">
                <a:solidFill>
                  <a:srgbClr val="454240"/>
                </a:solidFill>
                <a:latin typeface="Libre Baskerville" pitchFamily="34" charset="0"/>
                <a:ea typeface="Libre Baskerville" pitchFamily="34" charset="-122"/>
                <a:cs typeface="Libre Baskerville" pitchFamily="34" charset="-120"/>
              </a:rPr>
              <a:t>1</a:t>
            </a:r>
            <a:endParaRPr lang="en-US" sz="2000" dirty="0"/>
          </a:p>
        </p:txBody>
      </p:sp>
      <p:sp>
        <p:nvSpPr>
          <p:cNvPr id="21" name="Text 4">
            <a:extLst>
              <a:ext uri="{FF2B5EF4-FFF2-40B4-BE49-F238E27FC236}">
                <a16:creationId xmlns:a16="http://schemas.microsoft.com/office/drawing/2014/main" id="{D168C076-422C-041C-189A-DD640FC3C0A6}"/>
              </a:ext>
            </a:extLst>
          </p:cNvPr>
          <p:cNvSpPr/>
          <p:nvPr/>
        </p:nvSpPr>
        <p:spPr>
          <a:xfrm>
            <a:off x="1393466" y="2249452"/>
            <a:ext cx="7175618" cy="694373"/>
          </a:xfrm>
          <a:prstGeom prst="rect">
            <a:avLst/>
          </a:prstGeom>
          <a:noFill/>
          <a:ln/>
        </p:spPr>
        <p:txBody>
          <a:bodyPr wrap="square" rtlCol="0" anchor="t"/>
          <a:lstStyle/>
          <a:p>
            <a:pPr marL="0" indent="0">
              <a:lnSpc>
                <a:spcPts val="2734"/>
              </a:lnSpc>
              <a:buNone/>
            </a:pPr>
            <a:r>
              <a:rPr lang="en-US" sz="2000" dirty="0" err="1">
                <a:solidFill>
                  <a:srgbClr val="454240"/>
                </a:solidFill>
                <a:latin typeface="Libre Baskerville" pitchFamily="34" charset="0"/>
                <a:ea typeface="Libre Baskerville" pitchFamily="34" charset="-122"/>
                <a:cs typeface="Libre Baskerville" pitchFamily="34" charset="-120"/>
              </a:rPr>
              <a:t>Introducción</a:t>
            </a:r>
            <a:endParaRPr lang="en-US" sz="2000" dirty="0"/>
          </a:p>
        </p:txBody>
      </p:sp>
      <p:sp>
        <p:nvSpPr>
          <p:cNvPr id="22" name="Shape 10">
            <a:extLst>
              <a:ext uri="{FF2B5EF4-FFF2-40B4-BE49-F238E27FC236}">
                <a16:creationId xmlns:a16="http://schemas.microsoft.com/office/drawing/2014/main" id="{5CC7D6BA-C9A7-D512-09D5-49AF512B1B2E}"/>
              </a:ext>
            </a:extLst>
          </p:cNvPr>
          <p:cNvSpPr/>
          <p:nvPr/>
        </p:nvSpPr>
        <p:spPr>
          <a:xfrm>
            <a:off x="671353" y="2983835"/>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3" name="Text 11">
            <a:extLst>
              <a:ext uri="{FF2B5EF4-FFF2-40B4-BE49-F238E27FC236}">
                <a16:creationId xmlns:a16="http://schemas.microsoft.com/office/drawing/2014/main" id="{975F91D0-78B9-2A99-C15D-375ED1199BC7}"/>
              </a:ext>
            </a:extLst>
          </p:cNvPr>
          <p:cNvSpPr/>
          <p:nvPr/>
        </p:nvSpPr>
        <p:spPr>
          <a:xfrm>
            <a:off x="818634" y="2960825"/>
            <a:ext cx="205383" cy="416481"/>
          </a:xfrm>
          <a:prstGeom prst="rect">
            <a:avLst/>
          </a:prstGeom>
          <a:noFill/>
          <a:ln/>
        </p:spPr>
        <p:txBody>
          <a:bodyPr wrap="none" rtlCol="0" anchor="t"/>
          <a:lstStyle/>
          <a:p>
            <a:pPr marL="0" indent="0" algn="ctr">
              <a:lnSpc>
                <a:spcPts val="3281"/>
              </a:lnSpc>
              <a:buNone/>
            </a:pPr>
            <a:r>
              <a:rPr lang="en-US" sz="2000" dirty="0">
                <a:solidFill>
                  <a:srgbClr val="454240"/>
                </a:solidFill>
                <a:latin typeface="Libre Baskerville" pitchFamily="34" charset="0"/>
                <a:ea typeface="Libre Baskerville" pitchFamily="34" charset="-122"/>
                <a:cs typeface="Libre Baskerville" pitchFamily="34" charset="-120"/>
              </a:rPr>
              <a:t>2</a:t>
            </a:r>
            <a:endParaRPr lang="en-US" sz="2000" dirty="0"/>
          </a:p>
        </p:txBody>
      </p:sp>
      <p:sp>
        <p:nvSpPr>
          <p:cNvPr id="24" name="Text 12">
            <a:extLst>
              <a:ext uri="{FF2B5EF4-FFF2-40B4-BE49-F238E27FC236}">
                <a16:creationId xmlns:a16="http://schemas.microsoft.com/office/drawing/2014/main" id="{886DDD29-0072-27C5-1B38-E937E0629FE3}"/>
              </a:ext>
            </a:extLst>
          </p:cNvPr>
          <p:cNvSpPr/>
          <p:nvPr/>
        </p:nvSpPr>
        <p:spPr>
          <a:xfrm>
            <a:off x="1393467" y="3060154"/>
            <a:ext cx="8496417" cy="270868"/>
          </a:xfrm>
          <a:prstGeom prst="rect">
            <a:avLst/>
          </a:prstGeom>
          <a:noFill/>
          <a:ln/>
        </p:spPr>
        <p:txBody>
          <a:bodyPr wrap="none" rtlCol="0" anchor="t"/>
          <a:lstStyle/>
          <a:p>
            <a:pPr marL="0" indent="0">
              <a:lnSpc>
                <a:spcPts val="2734"/>
              </a:lnSpc>
              <a:buNone/>
            </a:pPr>
            <a:r>
              <a:rPr lang="en-US" sz="2000" dirty="0">
                <a:solidFill>
                  <a:srgbClr val="454240"/>
                </a:solidFill>
                <a:latin typeface="Libre Baskerville" pitchFamily="34" charset="0"/>
                <a:ea typeface="Libre Baskerville" pitchFamily="34" charset="-122"/>
                <a:cs typeface="Libre Baskerville" pitchFamily="34" charset="-120"/>
              </a:rPr>
              <a:t>Marco </a:t>
            </a:r>
            <a:r>
              <a:rPr lang="en-US" sz="2000" dirty="0" err="1">
                <a:solidFill>
                  <a:srgbClr val="454240"/>
                </a:solidFill>
                <a:latin typeface="Libre Baskerville" pitchFamily="34" charset="0"/>
                <a:ea typeface="Libre Baskerville" pitchFamily="34" charset="-122"/>
                <a:cs typeface="Libre Baskerville" pitchFamily="34" charset="-120"/>
              </a:rPr>
              <a:t>teórico</a:t>
            </a:r>
            <a:endParaRPr lang="en-US" sz="2000" dirty="0"/>
          </a:p>
        </p:txBody>
      </p:sp>
      <p:sp>
        <p:nvSpPr>
          <p:cNvPr id="25" name="Shape 2">
            <a:extLst>
              <a:ext uri="{FF2B5EF4-FFF2-40B4-BE49-F238E27FC236}">
                <a16:creationId xmlns:a16="http://schemas.microsoft.com/office/drawing/2014/main" id="{C823FD76-3817-DAF9-6EC1-4AB224A6DCC2}"/>
              </a:ext>
            </a:extLst>
          </p:cNvPr>
          <p:cNvSpPr/>
          <p:nvPr/>
        </p:nvSpPr>
        <p:spPr>
          <a:xfrm>
            <a:off x="671353" y="3718218"/>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6" name="Text 3">
            <a:extLst>
              <a:ext uri="{FF2B5EF4-FFF2-40B4-BE49-F238E27FC236}">
                <a16:creationId xmlns:a16="http://schemas.microsoft.com/office/drawing/2014/main" id="{DFF04678-CF86-1C11-8AE1-ED5D68FC1C92}"/>
              </a:ext>
            </a:extLst>
          </p:cNvPr>
          <p:cNvSpPr/>
          <p:nvPr/>
        </p:nvSpPr>
        <p:spPr>
          <a:xfrm>
            <a:off x="846971" y="3706920"/>
            <a:ext cx="148709" cy="416481"/>
          </a:xfrm>
          <a:prstGeom prst="rect">
            <a:avLst/>
          </a:prstGeom>
          <a:noFill/>
          <a:ln/>
        </p:spPr>
        <p:txBody>
          <a:bodyPr wrap="none" rtlCol="0" anchor="t"/>
          <a:lstStyle/>
          <a:p>
            <a:pPr marL="0" indent="0" algn="ctr">
              <a:lnSpc>
                <a:spcPts val="3281"/>
              </a:lnSpc>
              <a:buNone/>
            </a:pPr>
            <a:r>
              <a:rPr lang="en-US" sz="2000" dirty="0">
                <a:solidFill>
                  <a:srgbClr val="454240"/>
                </a:solidFill>
                <a:latin typeface="Libre Baskerville" pitchFamily="34" charset="0"/>
              </a:rPr>
              <a:t>3</a:t>
            </a:r>
            <a:endParaRPr lang="en-US" sz="2000" dirty="0"/>
          </a:p>
        </p:txBody>
      </p:sp>
      <p:sp>
        <p:nvSpPr>
          <p:cNvPr id="27" name="Text 4">
            <a:extLst>
              <a:ext uri="{FF2B5EF4-FFF2-40B4-BE49-F238E27FC236}">
                <a16:creationId xmlns:a16="http://schemas.microsoft.com/office/drawing/2014/main" id="{FD63E1CB-2EEF-0469-CE29-7719E8630DAF}"/>
              </a:ext>
            </a:extLst>
          </p:cNvPr>
          <p:cNvSpPr/>
          <p:nvPr/>
        </p:nvSpPr>
        <p:spPr>
          <a:xfrm>
            <a:off x="1393466" y="3794537"/>
            <a:ext cx="7338177" cy="694373"/>
          </a:xfrm>
          <a:prstGeom prst="rect">
            <a:avLst/>
          </a:prstGeom>
          <a:noFill/>
          <a:ln/>
        </p:spPr>
        <p:txBody>
          <a:bodyPr wrap="square" rtlCol="0" anchor="t"/>
          <a:lstStyle/>
          <a:p>
            <a:pPr marL="0" indent="0">
              <a:lnSpc>
                <a:spcPts val="2734"/>
              </a:lnSpc>
              <a:buNone/>
            </a:pPr>
            <a:r>
              <a:rPr lang="en-US" sz="2000" dirty="0" err="1">
                <a:solidFill>
                  <a:srgbClr val="454240"/>
                </a:solidFill>
                <a:latin typeface="Libre Baskerville" pitchFamily="34" charset="0"/>
                <a:ea typeface="Libre Baskerville" pitchFamily="34" charset="-122"/>
                <a:cs typeface="Libre Baskerville" pitchFamily="34" charset="-120"/>
              </a:rPr>
              <a:t>Metodología</a:t>
            </a:r>
            <a:endParaRPr lang="en-US" sz="2000" dirty="0"/>
          </a:p>
        </p:txBody>
      </p:sp>
      <p:sp>
        <p:nvSpPr>
          <p:cNvPr id="28" name="Shape 10">
            <a:extLst>
              <a:ext uri="{FF2B5EF4-FFF2-40B4-BE49-F238E27FC236}">
                <a16:creationId xmlns:a16="http://schemas.microsoft.com/office/drawing/2014/main" id="{53818185-1C8F-F428-7009-F6D5219EDE7D}"/>
              </a:ext>
            </a:extLst>
          </p:cNvPr>
          <p:cNvSpPr/>
          <p:nvPr/>
        </p:nvSpPr>
        <p:spPr>
          <a:xfrm>
            <a:off x="671353" y="4528920"/>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9" name="Text 11">
            <a:extLst>
              <a:ext uri="{FF2B5EF4-FFF2-40B4-BE49-F238E27FC236}">
                <a16:creationId xmlns:a16="http://schemas.microsoft.com/office/drawing/2014/main" id="{DBB2FA92-9702-81A5-3148-5118A2CF66F0}"/>
              </a:ext>
            </a:extLst>
          </p:cNvPr>
          <p:cNvSpPr/>
          <p:nvPr/>
        </p:nvSpPr>
        <p:spPr>
          <a:xfrm>
            <a:off x="818634" y="4483504"/>
            <a:ext cx="205383" cy="416481"/>
          </a:xfrm>
          <a:prstGeom prst="rect">
            <a:avLst/>
          </a:prstGeom>
          <a:noFill/>
          <a:ln/>
        </p:spPr>
        <p:txBody>
          <a:bodyPr wrap="none" rtlCol="0" anchor="t"/>
          <a:lstStyle/>
          <a:p>
            <a:pPr marL="0" indent="0" algn="ctr">
              <a:lnSpc>
                <a:spcPts val="3281"/>
              </a:lnSpc>
              <a:buNone/>
            </a:pPr>
            <a:r>
              <a:rPr lang="en-US" sz="2000" dirty="0">
                <a:solidFill>
                  <a:srgbClr val="454240"/>
                </a:solidFill>
                <a:latin typeface="Libre Baskerville" pitchFamily="34" charset="0"/>
              </a:rPr>
              <a:t>4</a:t>
            </a:r>
            <a:endParaRPr lang="en-US" sz="1400" dirty="0"/>
          </a:p>
        </p:txBody>
      </p:sp>
      <p:sp>
        <p:nvSpPr>
          <p:cNvPr id="30" name="Text 12">
            <a:extLst>
              <a:ext uri="{FF2B5EF4-FFF2-40B4-BE49-F238E27FC236}">
                <a16:creationId xmlns:a16="http://schemas.microsoft.com/office/drawing/2014/main" id="{70E83ABE-435A-D538-93FD-1E09BBCBF779}"/>
              </a:ext>
            </a:extLst>
          </p:cNvPr>
          <p:cNvSpPr/>
          <p:nvPr/>
        </p:nvSpPr>
        <p:spPr>
          <a:xfrm>
            <a:off x="1393467" y="4605239"/>
            <a:ext cx="3495437" cy="347186"/>
          </a:xfrm>
          <a:prstGeom prst="rect">
            <a:avLst/>
          </a:prstGeom>
          <a:noFill/>
          <a:ln/>
        </p:spPr>
        <p:txBody>
          <a:bodyPr wrap="none" rtlCol="0" anchor="t"/>
          <a:lstStyle/>
          <a:p>
            <a:pPr marL="0" indent="0">
              <a:lnSpc>
                <a:spcPts val="2734"/>
              </a:lnSpc>
              <a:buNone/>
            </a:pPr>
            <a:r>
              <a:rPr lang="en-US" sz="2000" dirty="0" err="1">
                <a:solidFill>
                  <a:srgbClr val="454240"/>
                </a:solidFill>
                <a:latin typeface="Libre Baskerville" pitchFamily="34" charset="0"/>
                <a:ea typeface="Libre Baskerville" pitchFamily="34" charset="-122"/>
                <a:cs typeface="Libre Baskerville" pitchFamily="34" charset="-120"/>
              </a:rPr>
              <a:t>Discusión</a:t>
            </a:r>
            <a:endParaRPr lang="en-US" sz="2000" dirty="0"/>
          </a:p>
        </p:txBody>
      </p:sp>
      <p:sp>
        <p:nvSpPr>
          <p:cNvPr id="31" name="Shape 10">
            <a:extLst>
              <a:ext uri="{FF2B5EF4-FFF2-40B4-BE49-F238E27FC236}">
                <a16:creationId xmlns:a16="http://schemas.microsoft.com/office/drawing/2014/main" id="{D4AAB554-7568-3AE4-912E-124744B734D8}"/>
              </a:ext>
            </a:extLst>
          </p:cNvPr>
          <p:cNvSpPr/>
          <p:nvPr/>
        </p:nvSpPr>
        <p:spPr>
          <a:xfrm>
            <a:off x="671353" y="5263303"/>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32" name="Text 11">
            <a:extLst>
              <a:ext uri="{FF2B5EF4-FFF2-40B4-BE49-F238E27FC236}">
                <a16:creationId xmlns:a16="http://schemas.microsoft.com/office/drawing/2014/main" id="{A342A9DA-4EF9-801D-D427-D82774C67B93}"/>
              </a:ext>
            </a:extLst>
          </p:cNvPr>
          <p:cNvSpPr/>
          <p:nvPr/>
        </p:nvSpPr>
        <p:spPr>
          <a:xfrm>
            <a:off x="807063" y="5252534"/>
            <a:ext cx="205383" cy="416481"/>
          </a:xfrm>
          <a:prstGeom prst="rect">
            <a:avLst/>
          </a:prstGeom>
          <a:noFill/>
          <a:ln/>
        </p:spPr>
        <p:txBody>
          <a:bodyPr wrap="none" rtlCol="0" anchor="t"/>
          <a:lstStyle/>
          <a:p>
            <a:pPr marL="0" indent="0" algn="ctr">
              <a:lnSpc>
                <a:spcPts val="3281"/>
              </a:lnSpc>
              <a:buNone/>
            </a:pPr>
            <a:r>
              <a:rPr lang="en-US" sz="2000" dirty="0">
                <a:solidFill>
                  <a:srgbClr val="454240"/>
                </a:solidFill>
                <a:latin typeface="Libre Baskerville" pitchFamily="34" charset="0"/>
              </a:rPr>
              <a:t>5</a:t>
            </a:r>
            <a:endParaRPr lang="en-US" sz="2000" dirty="0"/>
          </a:p>
        </p:txBody>
      </p:sp>
      <p:sp>
        <p:nvSpPr>
          <p:cNvPr id="33" name="Text 12">
            <a:extLst>
              <a:ext uri="{FF2B5EF4-FFF2-40B4-BE49-F238E27FC236}">
                <a16:creationId xmlns:a16="http://schemas.microsoft.com/office/drawing/2014/main" id="{1391DA39-018D-0F76-77BC-AA03182202BA}"/>
              </a:ext>
            </a:extLst>
          </p:cNvPr>
          <p:cNvSpPr/>
          <p:nvPr/>
        </p:nvSpPr>
        <p:spPr>
          <a:xfrm>
            <a:off x="1393467" y="5339622"/>
            <a:ext cx="6240897" cy="347186"/>
          </a:xfrm>
          <a:prstGeom prst="rect">
            <a:avLst/>
          </a:prstGeom>
          <a:noFill/>
          <a:ln/>
        </p:spPr>
        <p:txBody>
          <a:bodyPr wrap="none" rtlCol="0" anchor="t"/>
          <a:lstStyle/>
          <a:p>
            <a:pPr marL="0" indent="0">
              <a:lnSpc>
                <a:spcPts val="2734"/>
              </a:lnSpc>
              <a:buNone/>
            </a:pPr>
            <a:r>
              <a:rPr lang="en-US" sz="2000" dirty="0" err="1">
                <a:solidFill>
                  <a:srgbClr val="454240"/>
                </a:solidFill>
                <a:latin typeface="Libre Baskerville" pitchFamily="34" charset="0"/>
                <a:ea typeface="Libre Baskerville" pitchFamily="34" charset="-122"/>
                <a:cs typeface="Libre Baskerville" pitchFamily="34" charset="-120"/>
              </a:rPr>
              <a:t>Conclusiones</a:t>
            </a:r>
            <a:endParaRPr lang="en-US" sz="2000" dirty="0"/>
          </a:p>
        </p:txBody>
      </p:sp>
      <p:sp>
        <p:nvSpPr>
          <p:cNvPr id="3" name="Text 1">
            <a:extLst>
              <a:ext uri="{FF2B5EF4-FFF2-40B4-BE49-F238E27FC236}">
                <a16:creationId xmlns:a16="http://schemas.microsoft.com/office/drawing/2014/main" id="{8C1B2DFA-8FFD-DED6-7D3E-5779F39E35E6}"/>
              </a:ext>
            </a:extLst>
          </p:cNvPr>
          <p:cNvSpPr/>
          <p:nvPr/>
        </p:nvSpPr>
        <p:spPr>
          <a:xfrm>
            <a:off x="2661999" y="267064"/>
            <a:ext cx="9306401" cy="1388745"/>
          </a:xfrm>
          <a:prstGeom prst="rect">
            <a:avLst/>
          </a:prstGeom>
          <a:noFill/>
          <a:ln/>
        </p:spPr>
        <p:txBody>
          <a:bodyPr wrap="square" rtlCol="0" anchor="t"/>
          <a:lstStyle/>
          <a:p>
            <a:pPr marL="0" indent="0" algn="ctr">
              <a:lnSpc>
                <a:spcPts val="5468"/>
              </a:lnSpc>
              <a:buNone/>
            </a:pPr>
            <a:r>
              <a:rPr lang="en-US" sz="4374" dirty="0" err="1">
                <a:solidFill>
                  <a:srgbClr val="5C4E3D"/>
                </a:solidFill>
                <a:latin typeface="Libre Baskerville" pitchFamily="34" charset="0"/>
              </a:rPr>
              <a:t>Índice</a:t>
            </a:r>
            <a:endParaRPr lang="en-US" sz="4374"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sp>
        <p:nvSpPr>
          <p:cNvPr id="4" name="Text 1"/>
          <p:cNvSpPr/>
          <p:nvPr/>
        </p:nvSpPr>
        <p:spPr>
          <a:xfrm>
            <a:off x="2037993" y="994648"/>
            <a:ext cx="7888724"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Beneficios del Sistema RAG</a:t>
            </a:r>
            <a:endParaRPr lang="en-US" sz="4374" dirty="0"/>
          </a:p>
        </p:txBody>
      </p:sp>
      <p:sp>
        <p:nvSpPr>
          <p:cNvPr id="5" name="Shape 2"/>
          <p:cNvSpPr/>
          <p:nvPr/>
        </p:nvSpPr>
        <p:spPr>
          <a:xfrm>
            <a:off x="2037993" y="2133362"/>
            <a:ext cx="5166122" cy="2606278"/>
          </a:xfrm>
          <a:prstGeom prst="roundRect">
            <a:avLst>
              <a:gd name="adj" fmla="val 3836"/>
            </a:avLst>
          </a:prstGeom>
          <a:solidFill>
            <a:srgbClr val="F7EDD4"/>
          </a:solidFill>
          <a:ln w="7620">
            <a:solidFill>
              <a:srgbClr val="DDD3BA"/>
            </a:solidFill>
            <a:prstDash val="solid"/>
          </a:ln>
        </p:spPr>
        <p:txBody>
          <a:bodyPr/>
          <a:lstStyle/>
          <a:p>
            <a:endParaRPr lang="es-ES"/>
          </a:p>
        </p:txBody>
      </p:sp>
      <p:sp>
        <p:nvSpPr>
          <p:cNvPr id="6" name="Text 3"/>
          <p:cNvSpPr/>
          <p:nvPr/>
        </p:nvSpPr>
        <p:spPr>
          <a:xfrm>
            <a:off x="2267783" y="2363153"/>
            <a:ext cx="2777490"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Mejora de la Salud</a:t>
            </a:r>
            <a:endParaRPr lang="en-US" sz="2187" dirty="0"/>
          </a:p>
        </p:txBody>
      </p:sp>
      <p:sp>
        <p:nvSpPr>
          <p:cNvPr id="7" name="Text 4"/>
          <p:cNvSpPr/>
          <p:nvPr/>
        </p:nvSpPr>
        <p:spPr>
          <a:xfrm>
            <a:off x="2267783" y="2843570"/>
            <a:ext cx="4706541" cy="1666280"/>
          </a:xfrm>
          <a:prstGeom prst="rect">
            <a:avLst/>
          </a:prstGeom>
          <a:noFill/>
          <a:ln/>
        </p:spPr>
        <p:txBody>
          <a:bodyPr wrap="square" rtlCol="0" anchor="t"/>
          <a:lstStyle/>
          <a:p>
            <a:pPr marL="0" indent="0">
              <a:lnSpc>
                <a:spcPts val="2624"/>
              </a:lnSpc>
              <a:buNone/>
            </a:pPr>
            <a:r>
              <a:rPr lang="en-US" sz="1750" dirty="0">
                <a:solidFill>
                  <a:srgbClr val="454240"/>
                </a:solidFill>
                <a:latin typeface="DM Sans" pitchFamily="34" charset="0"/>
                <a:ea typeface="DM Sans" pitchFamily="34" charset="-122"/>
                <a:cs typeface="DM Sans" pitchFamily="34" charset="-120"/>
              </a:rPr>
              <a:t>Las recomendaciones personalizadas del sistema RAG ayudarán a los usuarios a adoptar estilos de vida más saludables, lo que se traducirá en una mejor salud y bienestar general.</a:t>
            </a:r>
            <a:endParaRPr lang="en-US" sz="1750" dirty="0"/>
          </a:p>
        </p:txBody>
      </p:sp>
      <p:sp>
        <p:nvSpPr>
          <p:cNvPr id="8" name="Shape 5"/>
          <p:cNvSpPr/>
          <p:nvPr/>
        </p:nvSpPr>
        <p:spPr>
          <a:xfrm>
            <a:off x="7426285" y="2133362"/>
            <a:ext cx="5166122" cy="2606278"/>
          </a:xfrm>
          <a:prstGeom prst="roundRect">
            <a:avLst>
              <a:gd name="adj" fmla="val 3836"/>
            </a:avLst>
          </a:prstGeom>
          <a:solidFill>
            <a:srgbClr val="F7EDD4"/>
          </a:solidFill>
          <a:ln w="7620">
            <a:solidFill>
              <a:srgbClr val="DDD3BA"/>
            </a:solidFill>
            <a:prstDash val="solid"/>
          </a:ln>
        </p:spPr>
        <p:txBody>
          <a:bodyPr/>
          <a:lstStyle/>
          <a:p>
            <a:endParaRPr lang="es-ES"/>
          </a:p>
        </p:txBody>
      </p:sp>
      <p:sp>
        <p:nvSpPr>
          <p:cNvPr id="9" name="Text 6"/>
          <p:cNvSpPr/>
          <p:nvPr/>
        </p:nvSpPr>
        <p:spPr>
          <a:xfrm>
            <a:off x="7656076" y="2363153"/>
            <a:ext cx="4178141"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Prevención de Enfermedades</a:t>
            </a:r>
            <a:endParaRPr lang="en-US" sz="2187" dirty="0"/>
          </a:p>
        </p:txBody>
      </p:sp>
      <p:sp>
        <p:nvSpPr>
          <p:cNvPr id="10" name="Text 7"/>
          <p:cNvSpPr/>
          <p:nvPr/>
        </p:nvSpPr>
        <p:spPr>
          <a:xfrm>
            <a:off x="7656076" y="2843570"/>
            <a:ext cx="4706541" cy="1333024"/>
          </a:xfrm>
          <a:prstGeom prst="rect">
            <a:avLst/>
          </a:prstGeom>
          <a:noFill/>
          <a:ln/>
        </p:spPr>
        <p:txBody>
          <a:bodyPr wrap="square" rtlCol="0" anchor="t"/>
          <a:lstStyle/>
          <a:p>
            <a:pPr marL="0" indent="0">
              <a:lnSpc>
                <a:spcPts val="2624"/>
              </a:lnSpc>
              <a:buNone/>
            </a:pPr>
            <a:r>
              <a:rPr lang="en-US" sz="1750" dirty="0">
                <a:solidFill>
                  <a:srgbClr val="454240"/>
                </a:solidFill>
                <a:latin typeface="DM Sans" pitchFamily="34" charset="0"/>
                <a:ea typeface="DM Sans" pitchFamily="34" charset="-122"/>
                <a:cs typeface="DM Sans" pitchFamily="34" charset="-120"/>
              </a:rPr>
              <a:t>Al tener en cuenta la predisposición genética, el sistema podrá recomendar estrategias preventivas para reducir el riesgo de desarrollar ciertas enfermedades.</a:t>
            </a:r>
            <a:endParaRPr lang="en-US" sz="1750" dirty="0"/>
          </a:p>
        </p:txBody>
      </p:sp>
      <p:sp>
        <p:nvSpPr>
          <p:cNvPr id="11" name="Shape 8"/>
          <p:cNvSpPr/>
          <p:nvPr/>
        </p:nvSpPr>
        <p:spPr>
          <a:xfrm>
            <a:off x="2037993" y="4961811"/>
            <a:ext cx="5166122" cy="2273022"/>
          </a:xfrm>
          <a:prstGeom prst="roundRect">
            <a:avLst>
              <a:gd name="adj" fmla="val 4399"/>
            </a:avLst>
          </a:prstGeom>
          <a:solidFill>
            <a:srgbClr val="F7EDD4"/>
          </a:solidFill>
          <a:ln w="7620">
            <a:solidFill>
              <a:srgbClr val="DDD3BA"/>
            </a:solidFill>
            <a:prstDash val="solid"/>
          </a:ln>
        </p:spPr>
        <p:txBody>
          <a:bodyPr/>
          <a:lstStyle/>
          <a:p>
            <a:endParaRPr lang="es-ES"/>
          </a:p>
        </p:txBody>
      </p:sp>
      <p:sp>
        <p:nvSpPr>
          <p:cNvPr id="12" name="Text 9"/>
          <p:cNvSpPr/>
          <p:nvPr/>
        </p:nvSpPr>
        <p:spPr>
          <a:xfrm>
            <a:off x="2267783" y="5191601"/>
            <a:ext cx="4232077"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Empoderamiento del Usuario</a:t>
            </a:r>
            <a:endParaRPr lang="en-US" sz="2187" dirty="0"/>
          </a:p>
        </p:txBody>
      </p:sp>
      <p:sp>
        <p:nvSpPr>
          <p:cNvPr id="13" name="Text 10"/>
          <p:cNvSpPr/>
          <p:nvPr/>
        </p:nvSpPr>
        <p:spPr>
          <a:xfrm>
            <a:off x="2267783" y="5672018"/>
            <a:ext cx="4706541" cy="1333024"/>
          </a:xfrm>
          <a:prstGeom prst="rect">
            <a:avLst/>
          </a:prstGeom>
          <a:noFill/>
          <a:ln/>
        </p:spPr>
        <p:txBody>
          <a:bodyPr wrap="square" rtlCol="0" anchor="t"/>
          <a:lstStyle/>
          <a:p>
            <a:pPr marL="0" indent="0">
              <a:lnSpc>
                <a:spcPts val="2624"/>
              </a:lnSpc>
              <a:buNone/>
            </a:pPr>
            <a:r>
              <a:rPr lang="en-US" sz="1750" dirty="0">
                <a:solidFill>
                  <a:srgbClr val="454240"/>
                </a:solidFill>
                <a:latin typeface="DM Sans" pitchFamily="34" charset="0"/>
                <a:ea typeface="DM Sans" pitchFamily="34" charset="-122"/>
                <a:cs typeface="DM Sans" pitchFamily="34" charset="-120"/>
              </a:rPr>
              <a:t>Los usuarios tendrán un mayor control y conocimiento sobre su salud, lo que les permitirá tomar decisiones más informadas y participar activamente en su bienestar.</a:t>
            </a:r>
            <a:endParaRPr lang="en-US" sz="1750" dirty="0"/>
          </a:p>
        </p:txBody>
      </p:sp>
      <p:sp>
        <p:nvSpPr>
          <p:cNvPr id="14" name="Shape 11"/>
          <p:cNvSpPr/>
          <p:nvPr/>
        </p:nvSpPr>
        <p:spPr>
          <a:xfrm>
            <a:off x="7426285" y="4961811"/>
            <a:ext cx="5166122" cy="2273022"/>
          </a:xfrm>
          <a:prstGeom prst="roundRect">
            <a:avLst>
              <a:gd name="adj" fmla="val 4399"/>
            </a:avLst>
          </a:prstGeom>
          <a:solidFill>
            <a:srgbClr val="F7EDD4"/>
          </a:solidFill>
          <a:ln w="7620">
            <a:solidFill>
              <a:srgbClr val="DDD3BA"/>
            </a:solidFill>
            <a:prstDash val="solid"/>
          </a:ln>
        </p:spPr>
        <p:txBody>
          <a:bodyPr/>
          <a:lstStyle/>
          <a:p>
            <a:endParaRPr lang="es-ES"/>
          </a:p>
        </p:txBody>
      </p:sp>
      <p:sp>
        <p:nvSpPr>
          <p:cNvPr id="15" name="Text 12"/>
          <p:cNvSpPr/>
          <p:nvPr/>
        </p:nvSpPr>
        <p:spPr>
          <a:xfrm>
            <a:off x="7656076" y="5191601"/>
            <a:ext cx="4625221"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Eficiencia en la Atención Médica</a:t>
            </a:r>
            <a:endParaRPr lang="en-US" sz="2187" dirty="0"/>
          </a:p>
        </p:txBody>
      </p:sp>
      <p:sp>
        <p:nvSpPr>
          <p:cNvPr id="16" name="Text 13"/>
          <p:cNvSpPr/>
          <p:nvPr/>
        </p:nvSpPr>
        <p:spPr>
          <a:xfrm>
            <a:off x="7656076" y="5672018"/>
            <a:ext cx="4706541" cy="1333024"/>
          </a:xfrm>
          <a:prstGeom prst="rect">
            <a:avLst/>
          </a:prstGeom>
          <a:noFill/>
          <a:ln/>
        </p:spPr>
        <p:txBody>
          <a:bodyPr wrap="square" rtlCol="0" anchor="t"/>
          <a:lstStyle/>
          <a:p>
            <a:pPr marL="0" indent="0">
              <a:lnSpc>
                <a:spcPts val="2624"/>
              </a:lnSpc>
              <a:buNone/>
            </a:pPr>
            <a:r>
              <a:rPr lang="en-US" sz="1750" dirty="0">
                <a:solidFill>
                  <a:srgbClr val="454240"/>
                </a:solidFill>
                <a:latin typeface="DM Sans" pitchFamily="34" charset="0"/>
                <a:ea typeface="DM Sans" pitchFamily="34" charset="-122"/>
                <a:cs typeface="DM Sans" pitchFamily="34" charset="-120"/>
              </a:rPr>
              <a:t>El sistema RAG puede ayudar a los profesionales de la salud a brindar atención más personalizada y efectiva, optimizando los recursos y reduciendo los costos.</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DFA">
              <a:alpha val="85000"/>
            </a:srgbClr>
          </a:solidFill>
          <a:ln/>
        </p:spPr>
        <p:txBody>
          <a:bodyPr/>
          <a:lstStyle/>
          <a:p>
            <a:endParaRPr lang="es-ES"/>
          </a:p>
        </p:txBody>
      </p:sp>
      <p:sp>
        <p:nvSpPr>
          <p:cNvPr id="6" name="Text 2"/>
          <p:cNvSpPr/>
          <p:nvPr/>
        </p:nvSpPr>
        <p:spPr>
          <a:xfrm>
            <a:off x="2208252" y="592455"/>
            <a:ext cx="6642378" cy="671870"/>
          </a:xfrm>
          <a:prstGeom prst="rect">
            <a:avLst/>
          </a:prstGeom>
          <a:noFill/>
          <a:ln/>
        </p:spPr>
        <p:txBody>
          <a:bodyPr wrap="none" rtlCol="0" anchor="t"/>
          <a:lstStyle/>
          <a:p>
            <a:pPr marL="0" indent="0">
              <a:lnSpc>
                <a:spcPts val="5291"/>
              </a:lnSpc>
              <a:buNone/>
            </a:pPr>
            <a:r>
              <a:rPr lang="en-US" sz="4233" dirty="0">
                <a:solidFill>
                  <a:srgbClr val="5C4E3D"/>
                </a:solidFill>
                <a:latin typeface="Libre Baskerville" pitchFamily="34" charset="0"/>
                <a:ea typeface="Libre Baskerville" pitchFamily="34" charset="-122"/>
                <a:cs typeface="Libre Baskerville" pitchFamily="34" charset="-120"/>
              </a:rPr>
              <a:t>Futuro del Sistema RAG</a:t>
            </a:r>
            <a:endParaRPr lang="en-US" sz="4233" dirty="0"/>
          </a:p>
        </p:txBody>
      </p:sp>
      <p:sp>
        <p:nvSpPr>
          <p:cNvPr id="7" name="Shape 3"/>
          <p:cNvSpPr/>
          <p:nvPr/>
        </p:nvSpPr>
        <p:spPr>
          <a:xfrm>
            <a:off x="7293769" y="1586865"/>
            <a:ext cx="42982" cy="6050280"/>
          </a:xfrm>
          <a:prstGeom prst="roundRect">
            <a:avLst>
              <a:gd name="adj" fmla="val 225128"/>
            </a:avLst>
          </a:prstGeom>
          <a:solidFill>
            <a:srgbClr val="DDD3BA"/>
          </a:solidFill>
          <a:ln/>
        </p:spPr>
        <p:txBody>
          <a:bodyPr/>
          <a:lstStyle/>
          <a:p>
            <a:endParaRPr lang="es-ES"/>
          </a:p>
        </p:txBody>
      </p:sp>
      <p:sp>
        <p:nvSpPr>
          <p:cNvPr id="8" name="Shape 4"/>
          <p:cNvSpPr/>
          <p:nvPr/>
        </p:nvSpPr>
        <p:spPr>
          <a:xfrm>
            <a:off x="6320730" y="2049006"/>
            <a:ext cx="752594" cy="42982"/>
          </a:xfrm>
          <a:prstGeom prst="roundRect">
            <a:avLst>
              <a:gd name="adj" fmla="val 225128"/>
            </a:avLst>
          </a:prstGeom>
          <a:solidFill>
            <a:srgbClr val="DDD3BA"/>
          </a:solidFill>
          <a:ln/>
        </p:spPr>
        <p:txBody>
          <a:bodyPr/>
          <a:lstStyle/>
          <a:p>
            <a:endParaRPr lang="es-ES"/>
          </a:p>
        </p:txBody>
      </p:sp>
      <p:sp>
        <p:nvSpPr>
          <p:cNvPr id="9" name="Shape 5"/>
          <p:cNvSpPr/>
          <p:nvPr/>
        </p:nvSpPr>
        <p:spPr>
          <a:xfrm>
            <a:off x="7073325" y="1828681"/>
            <a:ext cx="483751" cy="483751"/>
          </a:xfrm>
          <a:prstGeom prst="roundRect">
            <a:avLst>
              <a:gd name="adj" fmla="val 20003"/>
            </a:avLst>
          </a:prstGeom>
          <a:solidFill>
            <a:srgbClr val="F7EDD4"/>
          </a:solidFill>
          <a:ln w="7620">
            <a:solidFill>
              <a:srgbClr val="DDD3BA"/>
            </a:solidFill>
            <a:prstDash val="solid"/>
          </a:ln>
        </p:spPr>
        <p:txBody>
          <a:bodyPr/>
          <a:lstStyle/>
          <a:p>
            <a:endParaRPr lang="es-ES"/>
          </a:p>
        </p:txBody>
      </p:sp>
      <p:sp>
        <p:nvSpPr>
          <p:cNvPr id="10" name="Text 6"/>
          <p:cNvSpPr/>
          <p:nvPr/>
        </p:nvSpPr>
        <p:spPr>
          <a:xfrm>
            <a:off x="7243227" y="1868924"/>
            <a:ext cx="143828" cy="403146"/>
          </a:xfrm>
          <a:prstGeom prst="rect">
            <a:avLst/>
          </a:prstGeom>
          <a:noFill/>
          <a:ln/>
        </p:spPr>
        <p:txBody>
          <a:bodyPr wrap="none" rtlCol="0" anchor="t"/>
          <a:lstStyle/>
          <a:p>
            <a:pPr marL="0" indent="0" algn="ctr">
              <a:lnSpc>
                <a:spcPts val="3175"/>
              </a:lnSpc>
              <a:buNone/>
            </a:pPr>
            <a:r>
              <a:rPr lang="en-US" sz="2540" dirty="0">
                <a:solidFill>
                  <a:srgbClr val="454240"/>
                </a:solidFill>
                <a:latin typeface="Libre Baskerville" pitchFamily="34" charset="0"/>
                <a:ea typeface="Libre Baskerville" pitchFamily="34" charset="-122"/>
                <a:cs typeface="Libre Baskerville" pitchFamily="34" charset="-120"/>
              </a:rPr>
              <a:t>1</a:t>
            </a:r>
            <a:endParaRPr lang="en-US" sz="2540" dirty="0"/>
          </a:p>
        </p:txBody>
      </p:sp>
      <p:sp>
        <p:nvSpPr>
          <p:cNvPr id="11" name="Text 7"/>
          <p:cNvSpPr/>
          <p:nvPr/>
        </p:nvSpPr>
        <p:spPr>
          <a:xfrm>
            <a:off x="2560320" y="1801892"/>
            <a:ext cx="3572232" cy="335994"/>
          </a:xfrm>
          <a:prstGeom prst="rect">
            <a:avLst/>
          </a:prstGeom>
          <a:noFill/>
          <a:ln/>
        </p:spPr>
        <p:txBody>
          <a:bodyPr wrap="none" rtlCol="0" anchor="t"/>
          <a:lstStyle/>
          <a:p>
            <a:pPr marL="0" indent="0" algn="r">
              <a:lnSpc>
                <a:spcPts val="2646"/>
              </a:lnSpc>
              <a:buNone/>
            </a:pPr>
            <a:r>
              <a:rPr lang="en-US" sz="2116" dirty="0">
                <a:solidFill>
                  <a:srgbClr val="454240"/>
                </a:solidFill>
                <a:latin typeface="Libre Baskerville" pitchFamily="34" charset="0"/>
                <a:ea typeface="Libre Baskerville" pitchFamily="34" charset="-122"/>
                <a:cs typeface="Libre Baskerville" pitchFamily="34" charset="-120"/>
              </a:rPr>
              <a:t>Expansión a Nuevas Áreas</a:t>
            </a:r>
            <a:endParaRPr lang="en-US" sz="2116" dirty="0"/>
          </a:p>
        </p:txBody>
      </p:sp>
      <p:sp>
        <p:nvSpPr>
          <p:cNvPr id="12" name="Text 8"/>
          <p:cNvSpPr/>
          <p:nvPr/>
        </p:nvSpPr>
        <p:spPr>
          <a:xfrm>
            <a:off x="2208252" y="2266831"/>
            <a:ext cx="3924300" cy="1935242"/>
          </a:xfrm>
          <a:prstGeom prst="rect">
            <a:avLst/>
          </a:prstGeom>
          <a:noFill/>
          <a:ln/>
        </p:spPr>
        <p:txBody>
          <a:bodyPr wrap="square" rtlCol="0" anchor="t"/>
          <a:lstStyle/>
          <a:p>
            <a:pPr marL="0" indent="0" algn="r">
              <a:lnSpc>
                <a:spcPts val="2540"/>
              </a:lnSpc>
              <a:buNone/>
            </a:pPr>
            <a:r>
              <a:rPr lang="en-US" sz="1693" dirty="0">
                <a:solidFill>
                  <a:srgbClr val="454240"/>
                </a:solidFill>
                <a:latin typeface="DM Sans" pitchFamily="34" charset="0"/>
                <a:ea typeface="DM Sans" pitchFamily="34" charset="-122"/>
                <a:cs typeface="DM Sans" pitchFamily="34" charset="-120"/>
              </a:rPr>
              <a:t>El sistema RAG tiene el potencial de expandirse a otras áreas de la salud y el bienestar, como la prevención de enfermedades crónicas y la optimización del rendimiento deportivo.</a:t>
            </a:r>
            <a:endParaRPr lang="en-US" sz="1693" dirty="0"/>
          </a:p>
        </p:txBody>
      </p:sp>
      <p:sp>
        <p:nvSpPr>
          <p:cNvPr id="13" name="Shape 9"/>
          <p:cNvSpPr/>
          <p:nvPr/>
        </p:nvSpPr>
        <p:spPr>
          <a:xfrm>
            <a:off x="7557075" y="3124140"/>
            <a:ext cx="752594" cy="42982"/>
          </a:xfrm>
          <a:prstGeom prst="roundRect">
            <a:avLst>
              <a:gd name="adj" fmla="val 225128"/>
            </a:avLst>
          </a:prstGeom>
          <a:solidFill>
            <a:srgbClr val="DDD3BA"/>
          </a:solidFill>
          <a:ln/>
        </p:spPr>
        <p:txBody>
          <a:bodyPr/>
          <a:lstStyle/>
          <a:p>
            <a:endParaRPr lang="es-ES"/>
          </a:p>
        </p:txBody>
      </p:sp>
      <p:sp>
        <p:nvSpPr>
          <p:cNvPr id="14" name="Shape 10"/>
          <p:cNvSpPr/>
          <p:nvPr/>
        </p:nvSpPr>
        <p:spPr>
          <a:xfrm>
            <a:off x="7073325" y="2903815"/>
            <a:ext cx="483751" cy="483751"/>
          </a:xfrm>
          <a:prstGeom prst="roundRect">
            <a:avLst>
              <a:gd name="adj" fmla="val 20003"/>
            </a:avLst>
          </a:prstGeom>
          <a:solidFill>
            <a:srgbClr val="F7EDD4"/>
          </a:solidFill>
          <a:ln w="7620">
            <a:solidFill>
              <a:srgbClr val="DDD3BA"/>
            </a:solidFill>
            <a:prstDash val="solid"/>
          </a:ln>
        </p:spPr>
        <p:txBody>
          <a:bodyPr/>
          <a:lstStyle/>
          <a:p>
            <a:endParaRPr lang="es-ES"/>
          </a:p>
        </p:txBody>
      </p:sp>
      <p:sp>
        <p:nvSpPr>
          <p:cNvPr id="15" name="Text 11"/>
          <p:cNvSpPr/>
          <p:nvPr/>
        </p:nvSpPr>
        <p:spPr>
          <a:xfrm>
            <a:off x="7215842" y="2944058"/>
            <a:ext cx="198715" cy="403146"/>
          </a:xfrm>
          <a:prstGeom prst="rect">
            <a:avLst/>
          </a:prstGeom>
          <a:noFill/>
          <a:ln/>
        </p:spPr>
        <p:txBody>
          <a:bodyPr wrap="none" rtlCol="0" anchor="t"/>
          <a:lstStyle/>
          <a:p>
            <a:pPr marL="0" indent="0" algn="ctr">
              <a:lnSpc>
                <a:spcPts val="3175"/>
              </a:lnSpc>
              <a:buNone/>
            </a:pPr>
            <a:r>
              <a:rPr lang="en-US" sz="2540" dirty="0">
                <a:solidFill>
                  <a:srgbClr val="454240"/>
                </a:solidFill>
                <a:latin typeface="Libre Baskerville" pitchFamily="34" charset="0"/>
                <a:ea typeface="Libre Baskerville" pitchFamily="34" charset="-122"/>
                <a:cs typeface="Libre Baskerville" pitchFamily="34" charset="-120"/>
              </a:rPr>
              <a:t>2</a:t>
            </a:r>
            <a:endParaRPr lang="en-US" sz="2540" dirty="0"/>
          </a:p>
        </p:txBody>
      </p:sp>
      <p:sp>
        <p:nvSpPr>
          <p:cNvPr id="16" name="Text 12"/>
          <p:cNvSpPr/>
          <p:nvPr/>
        </p:nvSpPr>
        <p:spPr>
          <a:xfrm>
            <a:off x="8497848" y="2877026"/>
            <a:ext cx="3924300" cy="671989"/>
          </a:xfrm>
          <a:prstGeom prst="rect">
            <a:avLst/>
          </a:prstGeom>
          <a:noFill/>
          <a:ln/>
        </p:spPr>
        <p:txBody>
          <a:bodyPr wrap="square" rtlCol="0" anchor="t"/>
          <a:lstStyle/>
          <a:p>
            <a:pPr marL="0" indent="0" algn="l">
              <a:lnSpc>
                <a:spcPts val="2646"/>
              </a:lnSpc>
              <a:buNone/>
            </a:pPr>
            <a:r>
              <a:rPr lang="en-US" sz="2116" dirty="0">
                <a:solidFill>
                  <a:srgbClr val="454240"/>
                </a:solidFill>
                <a:latin typeface="Libre Baskerville" pitchFamily="34" charset="0"/>
                <a:ea typeface="Libre Baskerville" pitchFamily="34" charset="-122"/>
                <a:cs typeface="Libre Baskerville" pitchFamily="34" charset="-120"/>
              </a:rPr>
              <a:t>Integración con Dispositivos Wearables</a:t>
            </a:r>
            <a:endParaRPr lang="en-US" sz="2116" dirty="0"/>
          </a:p>
        </p:txBody>
      </p:sp>
      <p:sp>
        <p:nvSpPr>
          <p:cNvPr id="17" name="Text 13"/>
          <p:cNvSpPr/>
          <p:nvPr/>
        </p:nvSpPr>
        <p:spPr>
          <a:xfrm>
            <a:off x="8497848" y="3677960"/>
            <a:ext cx="3924300" cy="1935242"/>
          </a:xfrm>
          <a:prstGeom prst="rect">
            <a:avLst/>
          </a:prstGeom>
          <a:noFill/>
          <a:ln/>
        </p:spPr>
        <p:txBody>
          <a:bodyPr wrap="square" rtlCol="0" anchor="t"/>
          <a:lstStyle/>
          <a:p>
            <a:pPr marL="0" indent="0" algn="l">
              <a:lnSpc>
                <a:spcPts val="2540"/>
              </a:lnSpc>
              <a:buNone/>
            </a:pPr>
            <a:r>
              <a:rPr lang="en-US" sz="1693" dirty="0">
                <a:solidFill>
                  <a:srgbClr val="454240"/>
                </a:solidFill>
                <a:latin typeface="DM Sans" pitchFamily="34" charset="0"/>
                <a:ea typeface="DM Sans" pitchFamily="34" charset="-122"/>
                <a:cs typeface="DM Sans" pitchFamily="34" charset="-120"/>
              </a:rPr>
              <a:t>La integración con dispositivos wearables y aplicaciones móviles permitirá una recopilación de datos más precisa y en tiempo real, mejorando la calidad de las recomendaciones.</a:t>
            </a:r>
            <a:endParaRPr lang="en-US" sz="1693" dirty="0"/>
          </a:p>
        </p:txBody>
      </p:sp>
      <p:sp>
        <p:nvSpPr>
          <p:cNvPr id="18" name="Shape 14"/>
          <p:cNvSpPr/>
          <p:nvPr/>
        </p:nvSpPr>
        <p:spPr>
          <a:xfrm>
            <a:off x="6320730" y="5094268"/>
            <a:ext cx="752594" cy="42982"/>
          </a:xfrm>
          <a:prstGeom prst="roundRect">
            <a:avLst>
              <a:gd name="adj" fmla="val 225128"/>
            </a:avLst>
          </a:prstGeom>
          <a:solidFill>
            <a:srgbClr val="DDD3BA"/>
          </a:solidFill>
          <a:ln/>
        </p:spPr>
        <p:txBody>
          <a:bodyPr/>
          <a:lstStyle/>
          <a:p>
            <a:endParaRPr lang="es-ES"/>
          </a:p>
        </p:txBody>
      </p:sp>
      <p:sp>
        <p:nvSpPr>
          <p:cNvPr id="19" name="Shape 15"/>
          <p:cNvSpPr/>
          <p:nvPr/>
        </p:nvSpPr>
        <p:spPr>
          <a:xfrm>
            <a:off x="7073325" y="4873943"/>
            <a:ext cx="483751" cy="483751"/>
          </a:xfrm>
          <a:prstGeom prst="roundRect">
            <a:avLst>
              <a:gd name="adj" fmla="val 20003"/>
            </a:avLst>
          </a:prstGeom>
          <a:solidFill>
            <a:srgbClr val="F7EDD4"/>
          </a:solidFill>
          <a:ln w="7620">
            <a:solidFill>
              <a:srgbClr val="DDD3BA"/>
            </a:solidFill>
            <a:prstDash val="solid"/>
          </a:ln>
        </p:spPr>
        <p:txBody>
          <a:bodyPr/>
          <a:lstStyle/>
          <a:p>
            <a:endParaRPr lang="es-ES"/>
          </a:p>
        </p:txBody>
      </p:sp>
      <p:sp>
        <p:nvSpPr>
          <p:cNvPr id="20" name="Text 16"/>
          <p:cNvSpPr/>
          <p:nvPr/>
        </p:nvSpPr>
        <p:spPr>
          <a:xfrm>
            <a:off x="7215842" y="4914186"/>
            <a:ext cx="198715" cy="403146"/>
          </a:xfrm>
          <a:prstGeom prst="rect">
            <a:avLst/>
          </a:prstGeom>
          <a:noFill/>
          <a:ln/>
        </p:spPr>
        <p:txBody>
          <a:bodyPr wrap="none" rtlCol="0" anchor="t"/>
          <a:lstStyle/>
          <a:p>
            <a:pPr marL="0" indent="0" algn="ctr">
              <a:lnSpc>
                <a:spcPts val="3175"/>
              </a:lnSpc>
              <a:buNone/>
            </a:pPr>
            <a:r>
              <a:rPr lang="en-US" sz="2540" dirty="0">
                <a:solidFill>
                  <a:srgbClr val="454240"/>
                </a:solidFill>
                <a:latin typeface="Libre Baskerville" pitchFamily="34" charset="0"/>
                <a:ea typeface="Libre Baskerville" pitchFamily="34" charset="-122"/>
                <a:cs typeface="Libre Baskerville" pitchFamily="34" charset="-120"/>
              </a:rPr>
              <a:t>3</a:t>
            </a:r>
            <a:endParaRPr lang="en-US" sz="2540" dirty="0"/>
          </a:p>
        </p:txBody>
      </p:sp>
      <p:sp>
        <p:nvSpPr>
          <p:cNvPr id="21" name="Text 17"/>
          <p:cNvSpPr/>
          <p:nvPr/>
        </p:nvSpPr>
        <p:spPr>
          <a:xfrm>
            <a:off x="2208252" y="4847153"/>
            <a:ext cx="3924300" cy="671989"/>
          </a:xfrm>
          <a:prstGeom prst="rect">
            <a:avLst/>
          </a:prstGeom>
          <a:noFill/>
          <a:ln/>
        </p:spPr>
        <p:txBody>
          <a:bodyPr wrap="square" rtlCol="0" anchor="t"/>
          <a:lstStyle/>
          <a:p>
            <a:pPr marL="0" indent="0" algn="r">
              <a:lnSpc>
                <a:spcPts val="2646"/>
              </a:lnSpc>
              <a:buNone/>
            </a:pPr>
            <a:r>
              <a:rPr lang="en-US" sz="2116" dirty="0">
                <a:solidFill>
                  <a:srgbClr val="454240"/>
                </a:solidFill>
                <a:latin typeface="Libre Baskerville" pitchFamily="34" charset="0"/>
                <a:ea typeface="Libre Baskerville" pitchFamily="34" charset="-122"/>
                <a:cs typeface="Libre Baskerville" pitchFamily="34" charset="-120"/>
              </a:rPr>
              <a:t>Avances en Inteligencia Artificial</a:t>
            </a:r>
            <a:endParaRPr lang="en-US" sz="2116" dirty="0"/>
          </a:p>
        </p:txBody>
      </p:sp>
      <p:sp>
        <p:nvSpPr>
          <p:cNvPr id="22" name="Text 18"/>
          <p:cNvSpPr/>
          <p:nvPr/>
        </p:nvSpPr>
        <p:spPr>
          <a:xfrm>
            <a:off x="2208252" y="5648087"/>
            <a:ext cx="3924300" cy="1612702"/>
          </a:xfrm>
          <a:prstGeom prst="rect">
            <a:avLst/>
          </a:prstGeom>
          <a:noFill/>
          <a:ln/>
        </p:spPr>
        <p:txBody>
          <a:bodyPr wrap="square" rtlCol="0" anchor="t"/>
          <a:lstStyle/>
          <a:p>
            <a:pPr marL="0" indent="0" algn="r">
              <a:lnSpc>
                <a:spcPts val="2540"/>
              </a:lnSpc>
              <a:buNone/>
            </a:pPr>
            <a:r>
              <a:rPr lang="en-US" sz="1693" dirty="0">
                <a:solidFill>
                  <a:srgbClr val="454240"/>
                </a:solidFill>
                <a:latin typeface="DM Sans" pitchFamily="34" charset="0"/>
                <a:ea typeface="DM Sans" pitchFamily="34" charset="-122"/>
                <a:cs typeface="DM Sans" pitchFamily="34" charset="-120"/>
              </a:rPr>
              <a:t>Los avances en técnicas de inteligencia artificial y aprendizaje automático mejorarán la precisión y la eficacia del algoritmo predictivo del sistema RAG.</a:t>
            </a:r>
            <a:endParaRPr lang="en-US" sz="1693"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4. Discusión</a:t>
            </a:r>
          </a:p>
        </p:txBody>
      </p:sp>
    </p:spTree>
    <p:extLst>
      <p:ext uri="{BB962C8B-B14F-4D97-AF65-F5344CB8AC3E}">
        <p14:creationId xmlns:p14="http://schemas.microsoft.com/office/powerpoint/2010/main" val="2886672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7CAAFFF8-8030-76DD-3A36-8F3C54FBF53B}"/>
              </a:ext>
            </a:extLst>
          </p:cNvPr>
          <p:cNvSpPr/>
          <p:nvPr/>
        </p:nvSpPr>
        <p:spPr>
          <a:xfrm>
            <a:off x="-67977" y="62507"/>
            <a:ext cx="14630400" cy="8229600"/>
          </a:xfrm>
          <a:prstGeom prst="rect">
            <a:avLst/>
          </a:prstGeom>
          <a:solidFill>
            <a:srgbClr val="FFFDFA"/>
          </a:solidFill>
          <a:ln/>
        </p:spPr>
        <p:txBody>
          <a:bodyPr/>
          <a:lstStyle/>
          <a:p>
            <a:endParaRPr lang="es-ES" dirty="0"/>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4. Discusión</a:t>
            </a:r>
          </a:p>
        </p:txBody>
      </p:sp>
    </p:spTree>
    <p:extLst>
      <p:ext uri="{BB962C8B-B14F-4D97-AF65-F5344CB8AC3E}">
        <p14:creationId xmlns:p14="http://schemas.microsoft.com/office/powerpoint/2010/main" val="2359852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7CAAFFF8-8030-76DD-3A36-8F3C54FBF53B}"/>
              </a:ext>
            </a:extLst>
          </p:cNvPr>
          <p:cNvSpPr/>
          <p:nvPr/>
        </p:nvSpPr>
        <p:spPr>
          <a:xfrm>
            <a:off x="-67977" y="62507"/>
            <a:ext cx="14630400" cy="8229600"/>
          </a:xfrm>
          <a:prstGeom prst="rect">
            <a:avLst/>
          </a:prstGeom>
          <a:solidFill>
            <a:srgbClr val="FFFDFA"/>
          </a:solidFill>
          <a:ln/>
        </p:spPr>
        <p:txBody>
          <a:bodyPr/>
          <a:lstStyle/>
          <a:p>
            <a:endParaRPr lang="es-ES" dirty="0"/>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4. Discusión</a:t>
            </a:r>
          </a:p>
        </p:txBody>
      </p:sp>
    </p:spTree>
    <p:extLst>
      <p:ext uri="{BB962C8B-B14F-4D97-AF65-F5344CB8AC3E}">
        <p14:creationId xmlns:p14="http://schemas.microsoft.com/office/powerpoint/2010/main" val="1712292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7CAAFFF8-8030-76DD-3A36-8F3C54FBF53B}"/>
              </a:ext>
            </a:extLst>
          </p:cNvPr>
          <p:cNvSpPr/>
          <p:nvPr/>
        </p:nvSpPr>
        <p:spPr>
          <a:xfrm>
            <a:off x="-67977" y="62507"/>
            <a:ext cx="14630400" cy="8229600"/>
          </a:xfrm>
          <a:prstGeom prst="rect">
            <a:avLst/>
          </a:prstGeom>
          <a:solidFill>
            <a:srgbClr val="FFFDFA"/>
          </a:solidFill>
          <a:ln/>
        </p:spPr>
        <p:txBody>
          <a:bodyPr/>
          <a:lstStyle/>
          <a:p>
            <a:endParaRPr lang="es-ES" dirty="0"/>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4. Discusión</a:t>
            </a:r>
          </a:p>
        </p:txBody>
      </p:sp>
      <p:pic>
        <p:nvPicPr>
          <p:cNvPr id="2" name="Object 3" descr="preencoded.png">
            <a:extLst>
              <a:ext uri="{FF2B5EF4-FFF2-40B4-BE49-F238E27FC236}">
                <a16:creationId xmlns:a16="http://schemas.microsoft.com/office/drawing/2014/main" id="{FB0209CD-1148-2ABB-CDEA-3163741291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0123" y="3005295"/>
            <a:ext cx="409473" cy="361860"/>
          </a:xfrm>
          <a:prstGeom prst="rect">
            <a:avLst/>
          </a:prstGeom>
        </p:spPr>
      </p:pic>
      <p:sp>
        <p:nvSpPr>
          <p:cNvPr id="3" name="Object 4">
            <a:extLst>
              <a:ext uri="{FF2B5EF4-FFF2-40B4-BE49-F238E27FC236}">
                <a16:creationId xmlns:a16="http://schemas.microsoft.com/office/drawing/2014/main" id="{FECF60A4-DF39-499B-0F6E-356694417767}"/>
              </a:ext>
            </a:extLst>
          </p:cNvPr>
          <p:cNvSpPr/>
          <p:nvPr/>
        </p:nvSpPr>
        <p:spPr>
          <a:xfrm>
            <a:off x="2764238" y="2758284"/>
            <a:ext cx="4242327" cy="279965"/>
          </a:xfrm>
          <a:prstGeom prst="rect">
            <a:avLst/>
          </a:prstGeom>
          <a:noFill/>
        </p:spPr>
        <p:txBody>
          <a:bodyPr wrap="square" lIns="0" tIns="0" rIns="0" bIns="0" rtlCol="0" anchor="t"/>
          <a:lstStyle/>
          <a:p>
            <a:pPr algn="l">
              <a:lnSpc>
                <a:spcPts val="2206"/>
              </a:lnSpc>
              <a:buNone/>
            </a:pPr>
            <a:r>
              <a:rPr lang="en-US" sz="1400" kern="0" spc="32" dirty="0">
                <a:solidFill>
                  <a:srgbClr val="000000"/>
                </a:solidFill>
                <a:latin typeface="Libre Baskerville" panose="02000000000000000000" pitchFamily="2" charset="0"/>
                <a:ea typeface="Lato" pitchFamily="34" charset="-122"/>
                <a:cs typeface="Lato" pitchFamily="34" charset="-120"/>
              </a:rPr>
              <a:t>Calidad de las </a:t>
            </a:r>
            <a:r>
              <a:rPr lang="en-US" sz="1400" kern="0" spc="32" dirty="0" err="1">
                <a:solidFill>
                  <a:srgbClr val="000000"/>
                </a:solidFill>
                <a:latin typeface="Libre Baskerville" panose="02000000000000000000" pitchFamily="2" charset="0"/>
                <a:ea typeface="Lato" pitchFamily="34" charset="-122"/>
                <a:cs typeface="Lato" pitchFamily="34" charset="-120"/>
              </a:rPr>
              <a:t>fuentes</a:t>
            </a:r>
            <a:r>
              <a:rPr lang="en-US" sz="1400" kern="0" spc="32" dirty="0">
                <a:solidFill>
                  <a:srgbClr val="000000"/>
                </a:solidFill>
                <a:latin typeface="Libre Baskerville" panose="02000000000000000000" pitchFamily="2" charset="0"/>
                <a:ea typeface="Lato" pitchFamily="34" charset="-122"/>
                <a:cs typeface="Lato" pitchFamily="34" charset="-120"/>
              </a:rPr>
              <a:t> de </a:t>
            </a:r>
            <a:r>
              <a:rPr lang="en-US" sz="1400" kern="0" spc="32" dirty="0" err="1">
                <a:solidFill>
                  <a:srgbClr val="000000"/>
                </a:solidFill>
                <a:latin typeface="Libre Baskerville" panose="02000000000000000000" pitchFamily="2" charset="0"/>
                <a:ea typeface="Lato" pitchFamily="34" charset="-122"/>
                <a:cs typeface="Lato" pitchFamily="34" charset="-120"/>
              </a:rPr>
              <a:t>información</a:t>
            </a:r>
            <a:endParaRPr lang="en-US" sz="1400" dirty="0">
              <a:latin typeface="Libre Baskerville" panose="02000000000000000000" pitchFamily="2" charset="0"/>
            </a:endParaRPr>
          </a:p>
        </p:txBody>
      </p:sp>
      <p:sp>
        <p:nvSpPr>
          <p:cNvPr id="4" name="Object 5">
            <a:extLst>
              <a:ext uri="{FF2B5EF4-FFF2-40B4-BE49-F238E27FC236}">
                <a16:creationId xmlns:a16="http://schemas.microsoft.com/office/drawing/2014/main" id="{7F8F8D21-5758-DEEB-248C-525D52FCF9F7}"/>
              </a:ext>
            </a:extLst>
          </p:cNvPr>
          <p:cNvSpPr/>
          <p:nvPr/>
        </p:nvSpPr>
        <p:spPr>
          <a:xfrm>
            <a:off x="2764238" y="3101416"/>
            <a:ext cx="4242327" cy="982734"/>
          </a:xfrm>
          <a:prstGeom prst="rect">
            <a:avLst/>
          </a:prstGeom>
          <a:noFill/>
        </p:spPr>
        <p:txBody>
          <a:bodyPr wrap="square" lIns="0" tIns="0" rIns="0" bIns="0" rtlCol="0" anchor="t"/>
          <a:lstStyle/>
          <a:p>
            <a:pPr algn="l">
              <a:lnSpc>
                <a:spcPts val="1934"/>
              </a:lnSpc>
              <a:spcBef>
                <a:spcPts val="487"/>
              </a:spcBef>
              <a:buNone/>
            </a:pPr>
            <a:r>
              <a:rPr lang="es-ES" sz="1400" kern="0" spc="27" dirty="0">
                <a:solidFill>
                  <a:srgbClr val="3D3D3D">
                    <a:alpha val="80000"/>
                  </a:srgbClr>
                </a:solidFill>
                <a:latin typeface="Libre Baskerville" panose="02000000000000000000" pitchFamily="2" charset="0"/>
                <a:ea typeface="Lato" pitchFamily="34" charset="-122"/>
                <a:cs typeface="Lato" pitchFamily="34" charset="-120"/>
              </a:rPr>
              <a:t>Garantizar la exactitud, fiabilidad y actualización constante de las fuentes de información utilizadas es fundamental para mantener la eficacia del chatbot.</a:t>
            </a:r>
            <a:endParaRPr lang="en-US" sz="1400" dirty="0">
              <a:latin typeface="Libre Baskerville" panose="02000000000000000000" pitchFamily="2" charset="0"/>
            </a:endParaRPr>
          </a:p>
        </p:txBody>
      </p:sp>
      <p:pic>
        <p:nvPicPr>
          <p:cNvPr id="5" name="Object 6" descr="preencoded.png">
            <a:extLst>
              <a:ext uri="{FF2B5EF4-FFF2-40B4-BE49-F238E27FC236}">
                <a16:creationId xmlns:a16="http://schemas.microsoft.com/office/drawing/2014/main" id="{82134353-A490-C163-854D-541EA8FB4A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6852" y="4679803"/>
            <a:ext cx="390427" cy="390427"/>
          </a:xfrm>
          <a:prstGeom prst="rect">
            <a:avLst/>
          </a:prstGeom>
        </p:spPr>
      </p:pic>
      <p:sp>
        <p:nvSpPr>
          <p:cNvPr id="6" name="Object 7">
            <a:extLst>
              <a:ext uri="{FF2B5EF4-FFF2-40B4-BE49-F238E27FC236}">
                <a16:creationId xmlns:a16="http://schemas.microsoft.com/office/drawing/2014/main" id="{A4D09F0E-A096-9D10-B12A-250FBBA59194}"/>
              </a:ext>
            </a:extLst>
          </p:cNvPr>
          <p:cNvSpPr/>
          <p:nvPr/>
        </p:nvSpPr>
        <p:spPr>
          <a:xfrm>
            <a:off x="2764238" y="4443788"/>
            <a:ext cx="4242327" cy="279965"/>
          </a:xfrm>
          <a:prstGeom prst="rect">
            <a:avLst/>
          </a:prstGeom>
          <a:noFill/>
        </p:spPr>
        <p:txBody>
          <a:bodyPr wrap="square" lIns="0" tIns="0" rIns="0" bIns="0" rtlCol="0" anchor="t"/>
          <a:lstStyle/>
          <a:p>
            <a:pPr algn="l">
              <a:lnSpc>
                <a:spcPts val="2206"/>
              </a:lnSpc>
              <a:buNone/>
            </a:pPr>
            <a:r>
              <a:rPr lang="en-US" sz="1400" kern="0" spc="32" dirty="0" err="1">
                <a:solidFill>
                  <a:srgbClr val="000000"/>
                </a:solidFill>
                <a:latin typeface="Libre Baskerville" panose="02000000000000000000" pitchFamily="2" charset="0"/>
                <a:ea typeface="Lato" pitchFamily="34" charset="-122"/>
                <a:cs typeface="Lato" pitchFamily="34" charset="-120"/>
              </a:rPr>
              <a:t>Interpretación</a:t>
            </a:r>
            <a:r>
              <a:rPr lang="en-US" sz="1400" kern="0" spc="32" dirty="0">
                <a:solidFill>
                  <a:srgbClr val="000000"/>
                </a:solidFill>
                <a:latin typeface="Libre Baskerville" panose="02000000000000000000" pitchFamily="2" charset="0"/>
                <a:ea typeface="Lato" pitchFamily="34" charset="-122"/>
                <a:cs typeface="Lato" pitchFamily="34" charset="-120"/>
              </a:rPr>
              <a:t> de </a:t>
            </a:r>
            <a:r>
              <a:rPr lang="en-US" sz="1400" kern="0" spc="32" dirty="0" err="1">
                <a:solidFill>
                  <a:srgbClr val="000000"/>
                </a:solidFill>
                <a:latin typeface="Libre Baskerville" panose="02000000000000000000" pitchFamily="2" charset="0"/>
                <a:ea typeface="Lato" pitchFamily="34" charset="-122"/>
                <a:cs typeface="Lato" pitchFamily="34" charset="-120"/>
              </a:rPr>
              <a:t>dudas</a:t>
            </a:r>
            <a:r>
              <a:rPr lang="en-US" sz="1400" kern="0" spc="32" dirty="0">
                <a:solidFill>
                  <a:srgbClr val="000000"/>
                </a:solidFill>
                <a:latin typeface="Libre Baskerville" panose="02000000000000000000" pitchFamily="2" charset="0"/>
                <a:ea typeface="Lato" pitchFamily="34" charset="-122"/>
                <a:cs typeface="Lato" pitchFamily="34" charset="-120"/>
              </a:rPr>
              <a:t> </a:t>
            </a:r>
            <a:r>
              <a:rPr lang="en-US" sz="1400" kern="0" spc="32" dirty="0" err="1">
                <a:solidFill>
                  <a:srgbClr val="000000"/>
                </a:solidFill>
                <a:latin typeface="Libre Baskerville" panose="02000000000000000000" pitchFamily="2" charset="0"/>
                <a:ea typeface="Lato" pitchFamily="34" charset="-122"/>
                <a:cs typeface="Lato" pitchFamily="34" charset="-120"/>
              </a:rPr>
              <a:t>ambiguas</a:t>
            </a:r>
            <a:endParaRPr lang="en-US" sz="1400" dirty="0">
              <a:latin typeface="Libre Baskerville" panose="02000000000000000000" pitchFamily="2" charset="0"/>
            </a:endParaRPr>
          </a:p>
        </p:txBody>
      </p:sp>
      <p:sp>
        <p:nvSpPr>
          <p:cNvPr id="7" name="Object 8">
            <a:extLst>
              <a:ext uri="{FF2B5EF4-FFF2-40B4-BE49-F238E27FC236}">
                <a16:creationId xmlns:a16="http://schemas.microsoft.com/office/drawing/2014/main" id="{99FDBF60-9A68-40ED-E738-4F862BC26B6D}"/>
              </a:ext>
            </a:extLst>
          </p:cNvPr>
          <p:cNvSpPr/>
          <p:nvPr/>
        </p:nvSpPr>
        <p:spPr>
          <a:xfrm>
            <a:off x="2764238" y="4786920"/>
            <a:ext cx="4242327" cy="982734"/>
          </a:xfrm>
          <a:prstGeom prst="rect">
            <a:avLst/>
          </a:prstGeom>
          <a:noFill/>
        </p:spPr>
        <p:txBody>
          <a:bodyPr wrap="square" lIns="0" tIns="0" rIns="0" bIns="0" rtlCol="0" anchor="t"/>
          <a:lstStyle/>
          <a:p>
            <a:pPr algn="l">
              <a:lnSpc>
                <a:spcPts val="1934"/>
              </a:lnSpc>
              <a:spcBef>
                <a:spcPts val="487"/>
              </a:spcBef>
              <a:buNone/>
            </a:pPr>
            <a:r>
              <a:rPr lang="es-ES" sz="1400" kern="0" spc="27" dirty="0">
                <a:solidFill>
                  <a:srgbClr val="3D3D3D">
                    <a:alpha val="80000"/>
                  </a:srgbClr>
                </a:solidFill>
                <a:latin typeface="Libre Baskerville" panose="02000000000000000000" pitchFamily="2" charset="0"/>
                <a:ea typeface="Lato" pitchFamily="34" charset="-122"/>
                <a:cs typeface="Lato" pitchFamily="34" charset="-120"/>
              </a:rPr>
              <a:t>Mejorar la capacidad del chatbot para interpretar y responder a preguntas ambiguas o mal formuladas es esencial para ofrecer una respuesta precisa y pertinente.</a:t>
            </a:r>
            <a:endParaRPr lang="en-US" sz="1400" dirty="0">
              <a:latin typeface="Libre Baskerville" panose="02000000000000000000" pitchFamily="2" charset="0"/>
            </a:endParaRPr>
          </a:p>
        </p:txBody>
      </p:sp>
      <p:pic>
        <p:nvPicPr>
          <p:cNvPr id="8" name="Object 9" descr="preencoded.png">
            <a:extLst>
              <a:ext uri="{FF2B5EF4-FFF2-40B4-BE49-F238E27FC236}">
                <a16:creationId xmlns:a16="http://schemas.microsoft.com/office/drawing/2014/main" id="{B1D7E63D-B545-08BC-01B4-3C6AC734F2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53209" y="2983130"/>
            <a:ext cx="409473" cy="409473"/>
          </a:xfrm>
          <a:prstGeom prst="rect">
            <a:avLst/>
          </a:prstGeom>
        </p:spPr>
      </p:pic>
      <p:sp>
        <p:nvSpPr>
          <p:cNvPr id="9" name="Object 10">
            <a:extLst>
              <a:ext uri="{FF2B5EF4-FFF2-40B4-BE49-F238E27FC236}">
                <a16:creationId xmlns:a16="http://schemas.microsoft.com/office/drawing/2014/main" id="{6D02FE7F-D1EE-7800-EEAF-F82CDC6E9483}"/>
              </a:ext>
            </a:extLst>
          </p:cNvPr>
          <p:cNvSpPr/>
          <p:nvPr/>
        </p:nvSpPr>
        <p:spPr>
          <a:xfrm>
            <a:off x="8001678" y="2758284"/>
            <a:ext cx="4494617" cy="279965"/>
          </a:xfrm>
          <a:prstGeom prst="rect">
            <a:avLst/>
          </a:prstGeom>
          <a:noFill/>
        </p:spPr>
        <p:txBody>
          <a:bodyPr wrap="square" lIns="0" tIns="0" rIns="0" bIns="0" rtlCol="0" anchor="t"/>
          <a:lstStyle/>
          <a:p>
            <a:pPr algn="l">
              <a:lnSpc>
                <a:spcPts val="2206"/>
              </a:lnSpc>
              <a:buNone/>
            </a:pPr>
            <a:r>
              <a:rPr lang="en-US" sz="1400" kern="0" spc="32" dirty="0">
                <a:solidFill>
                  <a:srgbClr val="000000"/>
                </a:solidFill>
                <a:latin typeface="Libre Baskerville" panose="02000000000000000000" pitchFamily="2" charset="0"/>
                <a:ea typeface="Lato" pitchFamily="34" charset="-122"/>
                <a:cs typeface="Lato" pitchFamily="34" charset="-120"/>
              </a:rPr>
              <a:t>Falta de </a:t>
            </a:r>
            <a:r>
              <a:rPr lang="en-US" sz="1400" kern="0" spc="32" dirty="0" err="1">
                <a:solidFill>
                  <a:srgbClr val="000000"/>
                </a:solidFill>
                <a:latin typeface="Libre Baskerville" panose="02000000000000000000" pitchFamily="2" charset="0"/>
                <a:ea typeface="Lato" pitchFamily="34" charset="-122"/>
                <a:cs typeface="Lato" pitchFamily="34" charset="-120"/>
              </a:rPr>
              <a:t>integración</a:t>
            </a:r>
            <a:r>
              <a:rPr lang="en-US" sz="1400" kern="0" spc="32" dirty="0">
                <a:solidFill>
                  <a:srgbClr val="000000"/>
                </a:solidFill>
                <a:latin typeface="Libre Baskerville" panose="02000000000000000000" pitchFamily="2" charset="0"/>
                <a:ea typeface="Lato" pitchFamily="34" charset="-122"/>
                <a:cs typeface="Lato" pitchFamily="34" charset="-120"/>
              </a:rPr>
              <a:t> con </a:t>
            </a:r>
            <a:r>
              <a:rPr lang="en-US" sz="1400" kern="0" spc="32" dirty="0" err="1">
                <a:solidFill>
                  <a:srgbClr val="000000"/>
                </a:solidFill>
                <a:latin typeface="Libre Baskerville" panose="02000000000000000000" pitchFamily="2" charset="0"/>
                <a:ea typeface="Lato" pitchFamily="34" charset="-122"/>
                <a:cs typeface="Lato" pitchFamily="34" charset="-120"/>
              </a:rPr>
              <a:t>los</a:t>
            </a:r>
            <a:r>
              <a:rPr lang="en-US" sz="1400" kern="0" spc="32" dirty="0">
                <a:solidFill>
                  <a:srgbClr val="000000"/>
                </a:solidFill>
                <a:latin typeface="Libre Baskerville" panose="02000000000000000000" pitchFamily="2" charset="0"/>
                <a:ea typeface="Lato" pitchFamily="34" charset="-122"/>
                <a:cs typeface="Lato" pitchFamily="34" charset="-120"/>
              </a:rPr>
              <a:t> </a:t>
            </a:r>
            <a:r>
              <a:rPr lang="en-US" sz="1400" kern="0" spc="32" dirty="0" err="1">
                <a:solidFill>
                  <a:srgbClr val="000000"/>
                </a:solidFill>
                <a:latin typeface="Libre Baskerville" panose="02000000000000000000" pitchFamily="2" charset="0"/>
                <a:ea typeface="Lato" pitchFamily="34" charset="-122"/>
                <a:cs typeface="Lato" pitchFamily="34" charset="-120"/>
              </a:rPr>
              <a:t>registros</a:t>
            </a:r>
            <a:r>
              <a:rPr lang="en-US" sz="1400" kern="0" spc="32" dirty="0">
                <a:solidFill>
                  <a:srgbClr val="000000"/>
                </a:solidFill>
                <a:latin typeface="Libre Baskerville" panose="02000000000000000000" pitchFamily="2" charset="0"/>
                <a:ea typeface="Lato" pitchFamily="34" charset="-122"/>
                <a:cs typeface="Lato" pitchFamily="34" charset="-120"/>
              </a:rPr>
              <a:t> </a:t>
            </a:r>
            <a:r>
              <a:rPr lang="en-US" sz="1400" kern="0" spc="32" dirty="0" err="1">
                <a:solidFill>
                  <a:srgbClr val="000000"/>
                </a:solidFill>
                <a:latin typeface="Libre Baskerville" panose="02000000000000000000" pitchFamily="2" charset="0"/>
                <a:ea typeface="Lato" pitchFamily="34" charset="-122"/>
                <a:cs typeface="Lato" pitchFamily="34" charset="-120"/>
              </a:rPr>
              <a:t>médicos</a:t>
            </a:r>
            <a:endParaRPr lang="en-US" sz="1400" dirty="0">
              <a:latin typeface="Libre Baskerville" panose="02000000000000000000" pitchFamily="2" charset="0"/>
            </a:endParaRPr>
          </a:p>
        </p:txBody>
      </p:sp>
      <p:sp>
        <p:nvSpPr>
          <p:cNvPr id="10" name="Object 11">
            <a:extLst>
              <a:ext uri="{FF2B5EF4-FFF2-40B4-BE49-F238E27FC236}">
                <a16:creationId xmlns:a16="http://schemas.microsoft.com/office/drawing/2014/main" id="{F13631D1-9991-94BE-D7EC-699DC400E835}"/>
              </a:ext>
            </a:extLst>
          </p:cNvPr>
          <p:cNvSpPr/>
          <p:nvPr/>
        </p:nvSpPr>
        <p:spPr>
          <a:xfrm>
            <a:off x="8001678" y="3101416"/>
            <a:ext cx="4242327" cy="982734"/>
          </a:xfrm>
          <a:prstGeom prst="rect">
            <a:avLst/>
          </a:prstGeom>
          <a:noFill/>
        </p:spPr>
        <p:txBody>
          <a:bodyPr wrap="square" lIns="0" tIns="0" rIns="0" bIns="0" rtlCol="0" anchor="t"/>
          <a:lstStyle/>
          <a:p>
            <a:pPr algn="l">
              <a:lnSpc>
                <a:spcPts val="1934"/>
              </a:lnSpc>
              <a:spcBef>
                <a:spcPts val="487"/>
              </a:spcBef>
              <a:buNone/>
            </a:pPr>
            <a:r>
              <a:rPr lang="es-ES" sz="1400" kern="0" spc="27" dirty="0">
                <a:solidFill>
                  <a:srgbClr val="3D3D3D">
                    <a:alpha val="80000"/>
                  </a:srgbClr>
                </a:solidFill>
                <a:latin typeface="Libre Baskerville" panose="02000000000000000000" pitchFamily="2" charset="0"/>
                <a:ea typeface="Lato" pitchFamily="34" charset="-122"/>
                <a:cs typeface="Lato" pitchFamily="34" charset="-120"/>
              </a:rPr>
              <a:t>La falta de integración directa con los historiales médicos de los pacientes puede limitar la capacidad del chatbot para ofrecer respuestas personalizadas y adaptadas al contexto.</a:t>
            </a:r>
            <a:endParaRPr lang="en-US" sz="1400" dirty="0">
              <a:latin typeface="Libre Baskerville" panose="02000000000000000000" pitchFamily="2" charset="0"/>
            </a:endParaRPr>
          </a:p>
        </p:txBody>
      </p:sp>
      <p:pic>
        <p:nvPicPr>
          <p:cNvPr id="11" name="Object 12" descr="preencoded.png">
            <a:extLst>
              <a:ext uri="{FF2B5EF4-FFF2-40B4-BE49-F238E27FC236}">
                <a16:creationId xmlns:a16="http://schemas.microsoft.com/office/drawing/2014/main" id="{3188FF28-79BF-0B69-E3D0-FEC18994FB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63922" y="4685449"/>
            <a:ext cx="590402" cy="361860"/>
          </a:xfrm>
          <a:prstGeom prst="rect">
            <a:avLst/>
          </a:prstGeom>
        </p:spPr>
      </p:pic>
      <p:sp>
        <p:nvSpPr>
          <p:cNvPr id="17" name="Object 13">
            <a:extLst>
              <a:ext uri="{FF2B5EF4-FFF2-40B4-BE49-F238E27FC236}">
                <a16:creationId xmlns:a16="http://schemas.microsoft.com/office/drawing/2014/main" id="{007ECD18-975A-FA05-B93C-7ACC100B1BFD}"/>
              </a:ext>
            </a:extLst>
          </p:cNvPr>
          <p:cNvSpPr/>
          <p:nvPr/>
        </p:nvSpPr>
        <p:spPr>
          <a:xfrm>
            <a:off x="8001678" y="4443788"/>
            <a:ext cx="4242327" cy="279965"/>
          </a:xfrm>
          <a:prstGeom prst="rect">
            <a:avLst/>
          </a:prstGeom>
          <a:noFill/>
        </p:spPr>
        <p:txBody>
          <a:bodyPr wrap="square" lIns="0" tIns="0" rIns="0" bIns="0" rtlCol="0" anchor="t"/>
          <a:lstStyle/>
          <a:p>
            <a:pPr algn="l">
              <a:lnSpc>
                <a:spcPts val="2206"/>
              </a:lnSpc>
              <a:buNone/>
            </a:pPr>
            <a:r>
              <a:rPr lang="en-US" sz="1400" kern="0" spc="32" dirty="0" err="1">
                <a:solidFill>
                  <a:srgbClr val="000000"/>
                </a:solidFill>
                <a:latin typeface="Libre Baskerville" panose="02000000000000000000" pitchFamily="2" charset="0"/>
                <a:ea typeface="Lato" pitchFamily="34" charset="-122"/>
                <a:cs typeface="Lato" pitchFamily="34" charset="-120"/>
              </a:rPr>
              <a:t>Consideraciones</a:t>
            </a:r>
            <a:r>
              <a:rPr lang="en-US" sz="1400" kern="0" spc="32" dirty="0">
                <a:solidFill>
                  <a:srgbClr val="000000"/>
                </a:solidFill>
                <a:latin typeface="Libre Baskerville" panose="02000000000000000000" pitchFamily="2" charset="0"/>
                <a:ea typeface="Lato" pitchFamily="34" charset="-122"/>
                <a:cs typeface="Lato" pitchFamily="34" charset="-120"/>
              </a:rPr>
              <a:t> </a:t>
            </a:r>
            <a:r>
              <a:rPr lang="en-US" sz="1400" kern="0" spc="32" dirty="0" err="1">
                <a:solidFill>
                  <a:srgbClr val="000000"/>
                </a:solidFill>
                <a:latin typeface="Libre Baskerville" panose="02000000000000000000" pitchFamily="2" charset="0"/>
                <a:ea typeface="Lato" pitchFamily="34" charset="-122"/>
                <a:cs typeface="Lato" pitchFamily="34" charset="-120"/>
              </a:rPr>
              <a:t>éticas</a:t>
            </a:r>
            <a:r>
              <a:rPr lang="en-US" sz="1400" kern="0" spc="32" dirty="0">
                <a:solidFill>
                  <a:srgbClr val="000000"/>
                </a:solidFill>
                <a:latin typeface="Libre Baskerville" panose="02000000000000000000" pitchFamily="2" charset="0"/>
                <a:ea typeface="Lato" pitchFamily="34" charset="-122"/>
                <a:cs typeface="Lato" pitchFamily="34" charset="-120"/>
              </a:rPr>
              <a:t> y </a:t>
            </a:r>
            <a:r>
              <a:rPr lang="en-US" sz="1400" kern="0" spc="32" dirty="0" err="1">
                <a:solidFill>
                  <a:srgbClr val="000000"/>
                </a:solidFill>
                <a:latin typeface="Libre Baskerville" panose="02000000000000000000" pitchFamily="2" charset="0"/>
                <a:ea typeface="Lato" pitchFamily="34" charset="-122"/>
                <a:cs typeface="Lato" pitchFamily="34" charset="-120"/>
              </a:rPr>
              <a:t>legales</a:t>
            </a:r>
            <a:endParaRPr lang="en-US" sz="1400" dirty="0">
              <a:latin typeface="Libre Baskerville" panose="02000000000000000000" pitchFamily="2" charset="0"/>
            </a:endParaRPr>
          </a:p>
        </p:txBody>
      </p:sp>
      <p:sp>
        <p:nvSpPr>
          <p:cNvPr id="18" name="Object 14">
            <a:extLst>
              <a:ext uri="{FF2B5EF4-FFF2-40B4-BE49-F238E27FC236}">
                <a16:creationId xmlns:a16="http://schemas.microsoft.com/office/drawing/2014/main" id="{472C570B-FBAB-99EC-3829-7BC2BD72AD08}"/>
              </a:ext>
            </a:extLst>
          </p:cNvPr>
          <p:cNvSpPr/>
          <p:nvPr/>
        </p:nvSpPr>
        <p:spPr>
          <a:xfrm>
            <a:off x="8001678" y="4786920"/>
            <a:ext cx="4242327" cy="737051"/>
          </a:xfrm>
          <a:prstGeom prst="rect">
            <a:avLst/>
          </a:prstGeom>
          <a:noFill/>
        </p:spPr>
        <p:txBody>
          <a:bodyPr wrap="square" lIns="0" tIns="0" rIns="0" bIns="0" rtlCol="0" anchor="t"/>
          <a:lstStyle/>
          <a:p>
            <a:pPr algn="l">
              <a:lnSpc>
                <a:spcPts val="1934"/>
              </a:lnSpc>
              <a:spcBef>
                <a:spcPts val="487"/>
              </a:spcBef>
              <a:buNone/>
            </a:pPr>
            <a:r>
              <a:rPr lang="es-ES" sz="1400" kern="0" spc="27" dirty="0">
                <a:solidFill>
                  <a:srgbClr val="3D3D3D">
                    <a:alpha val="80000"/>
                  </a:srgbClr>
                </a:solidFill>
                <a:latin typeface="Libre Baskerville" panose="02000000000000000000" pitchFamily="2" charset="0"/>
                <a:ea typeface="Lato" pitchFamily="34" charset="-122"/>
                <a:cs typeface="Lato" pitchFamily="34" charset="-120"/>
              </a:rPr>
              <a:t>Se necesitan directrices y normativas claras para garantizar la privacidad, seguridad y responsabilidad del uso del chatbot en la toma de decisiones médicas</a:t>
            </a:r>
            <a:endParaRPr lang="en-US" sz="1400" dirty="0">
              <a:latin typeface="Libre Baskerville" panose="02000000000000000000" pitchFamily="2" charset="0"/>
            </a:endParaRPr>
          </a:p>
        </p:txBody>
      </p:sp>
    </p:spTree>
    <p:extLst>
      <p:ext uri="{BB962C8B-B14F-4D97-AF65-F5344CB8AC3E}">
        <p14:creationId xmlns:p14="http://schemas.microsoft.com/office/powerpoint/2010/main" val="4224878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7CAAFFF8-8030-76DD-3A36-8F3C54FBF53B}"/>
              </a:ext>
            </a:extLst>
          </p:cNvPr>
          <p:cNvSpPr/>
          <p:nvPr/>
        </p:nvSpPr>
        <p:spPr>
          <a:xfrm>
            <a:off x="-67977" y="62507"/>
            <a:ext cx="14630400" cy="8229600"/>
          </a:xfrm>
          <a:prstGeom prst="rect">
            <a:avLst/>
          </a:prstGeom>
          <a:solidFill>
            <a:srgbClr val="FFFDFA"/>
          </a:solidFill>
          <a:ln/>
        </p:spPr>
        <p:txBody>
          <a:bodyPr/>
          <a:lstStyle/>
          <a:p>
            <a:endParaRPr lang="es-ES" dirty="0"/>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4. Discusión</a:t>
            </a:r>
          </a:p>
        </p:txBody>
      </p:sp>
      <p:sp>
        <p:nvSpPr>
          <p:cNvPr id="16" name="Object 3">
            <a:extLst>
              <a:ext uri="{FF2B5EF4-FFF2-40B4-BE49-F238E27FC236}">
                <a16:creationId xmlns:a16="http://schemas.microsoft.com/office/drawing/2014/main" id="{C66F8F65-AE91-2038-243F-38011D384DC4}"/>
              </a:ext>
            </a:extLst>
          </p:cNvPr>
          <p:cNvSpPr/>
          <p:nvPr/>
        </p:nvSpPr>
        <p:spPr>
          <a:xfrm>
            <a:off x="1368178" y="2093828"/>
            <a:ext cx="5581261" cy="4570539"/>
          </a:xfrm>
          <a:prstGeom prst="rect">
            <a:avLst/>
          </a:prstGeom>
          <a:noFill/>
        </p:spPr>
        <p:txBody>
          <a:bodyPr wrap="square" lIns="0" tIns="0" rIns="0" bIns="0" rtlCol="0" anchor="t"/>
          <a:lstStyle/>
          <a:p>
            <a:pPr marL="242900" indent="-242900" algn="l">
              <a:lnSpc>
                <a:spcPts val="3308"/>
              </a:lnSpc>
              <a:buSzPct val="100000"/>
              <a:buChar char="•"/>
            </a:pPr>
            <a:r>
              <a:rPr lang="es-ES" sz="1400" kern="0" spc="49" dirty="0">
                <a:solidFill>
                  <a:srgbClr val="000000"/>
                </a:solidFill>
                <a:latin typeface="Libre Baskerville" panose="02000000000000000000" pitchFamily="2" charset="0"/>
                <a:ea typeface="Lato" pitchFamily="34" charset="-122"/>
                <a:cs typeface="Lato" pitchFamily="34" charset="-120"/>
              </a:rPr>
              <a:t>Reduce la carga administrativa de los médicos</a:t>
            </a:r>
            <a:r>
              <a:rPr lang="en-US" sz="1400" kern="0" spc="49" dirty="0">
                <a:solidFill>
                  <a:srgbClr val="000000"/>
                </a:solidFill>
                <a:latin typeface="Libre Baskerville" panose="02000000000000000000" pitchFamily="2" charset="0"/>
                <a:ea typeface="Lato" pitchFamily="34" charset="-122"/>
                <a:cs typeface="Lato" pitchFamily="34" charset="-120"/>
              </a:rPr>
              <a:t> </a:t>
            </a:r>
          </a:p>
          <a:p>
            <a:pPr lvl="1" algn="l">
              <a:lnSpc>
                <a:spcPts val="2225"/>
              </a:lnSpc>
              <a:spcBef>
                <a:spcPts val="167"/>
              </a:spcBef>
              <a:buNone/>
            </a:pPr>
            <a:r>
              <a:rPr lang="es-ES" sz="1400" kern="0" spc="31" dirty="0">
                <a:solidFill>
                  <a:srgbClr val="3D3D3D">
                    <a:alpha val="80000"/>
                  </a:srgbClr>
                </a:solidFill>
                <a:latin typeface="Libre Baskerville" panose="02000000000000000000" pitchFamily="2" charset="0"/>
                <a:ea typeface="Lato" pitchFamily="34" charset="-122"/>
                <a:cs typeface="Lato" pitchFamily="34" charset="-120"/>
              </a:rPr>
              <a:t>Los chatbots médicos pueden gestionar consultas rutinarias, revisión de documentos y otras tareas administrativas, lo que permite a los médicos centrarse más en la atención directa al paciente y mejorar la calidad de la atención prestada</a:t>
            </a:r>
            <a:endParaRPr lang="en-US" sz="1400" kern="0" spc="31" dirty="0">
              <a:solidFill>
                <a:srgbClr val="3D3D3D">
                  <a:alpha val="80000"/>
                </a:srgbClr>
              </a:solidFill>
              <a:latin typeface="Libre Baskerville" panose="02000000000000000000" pitchFamily="2" charset="0"/>
              <a:ea typeface="Lato" pitchFamily="34" charset="-122"/>
              <a:cs typeface="Lato" pitchFamily="34" charset="-120"/>
            </a:endParaRPr>
          </a:p>
          <a:p>
            <a:pPr marL="242900" indent="-242900" algn="l">
              <a:lnSpc>
                <a:spcPts val="3308"/>
              </a:lnSpc>
              <a:spcBef>
                <a:spcPts val="2352"/>
              </a:spcBef>
              <a:buSzPct val="100000"/>
              <a:buChar char="•"/>
            </a:pPr>
            <a:r>
              <a:rPr lang="es-ES" sz="1400" kern="0" spc="49" dirty="0">
                <a:solidFill>
                  <a:srgbClr val="000000"/>
                </a:solidFill>
                <a:latin typeface="Libre Baskerville" panose="02000000000000000000" pitchFamily="2" charset="0"/>
                <a:ea typeface="Lato" pitchFamily="34" charset="-122"/>
                <a:cs typeface="Lato" pitchFamily="34" charset="-120"/>
              </a:rPr>
              <a:t>Mejora el compromiso y la educación de los pacientes</a:t>
            </a:r>
            <a:endParaRPr lang="en-US" sz="1400" kern="0" spc="49" dirty="0">
              <a:solidFill>
                <a:srgbClr val="000000"/>
              </a:solidFill>
              <a:latin typeface="Libre Baskerville" panose="02000000000000000000" pitchFamily="2" charset="0"/>
              <a:ea typeface="Lato" pitchFamily="34" charset="-122"/>
              <a:cs typeface="Lato" pitchFamily="34" charset="-120"/>
            </a:endParaRPr>
          </a:p>
          <a:p>
            <a:pPr lvl="1" algn="l">
              <a:lnSpc>
                <a:spcPts val="2225"/>
              </a:lnSpc>
              <a:spcBef>
                <a:spcPts val="167"/>
              </a:spcBef>
              <a:buNone/>
            </a:pPr>
            <a:r>
              <a:rPr lang="es-ES" sz="1400" kern="0" spc="31" dirty="0">
                <a:solidFill>
                  <a:srgbClr val="3D3D3D">
                    <a:alpha val="80000"/>
                  </a:srgbClr>
                </a:solidFill>
                <a:latin typeface="Libre Baskerville" panose="02000000000000000000" pitchFamily="2" charset="0"/>
                <a:ea typeface="Lato" pitchFamily="34" charset="-122"/>
                <a:cs typeface="Lato" pitchFamily="34" charset="-120"/>
              </a:rPr>
              <a:t>Los chatbots pueden facilitar a los pacientes el acceso a información médica fiable, ayudándoles a comprender mejor su estado de salud y las opciones de tratamiento, lo que mejora el cumplimiento terapéutico y la toma de decisiones compartida.</a:t>
            </a:r>
            <a:endParaRPr lang="en-US" sz="1400" dirty="0">
              <a:latin typeface="Libre Baskerville" panose="02000000000000000000" pitchFamily="2" charset="0"/>
            </a:endParaRPr>
          </a:p>
        </p:txBody>
      </p:sp>
      <p:sp>
        <p:nvSpPr>
          <p:cNvPr id="19" name="Object 4">
            <a:extLst>
              <a:ext uri="{FF2B5EF4-FFF2-40B4-BE49-F238E27FC236}">
                <a16:creationId xmlns:a16="http://schemas.microsoft.com/office/drawing/2014/main" id="{5D2A5EE2-571C-91A3-DA7C-489C10C4E6F3}"/>
              </a:ext>
            </a:extLst>
          </p:cNvPr>
          <p:cNvSpPr/>
          <p:nvPr/>
        </p:nvSpPr>
        <p:spPr>
          <a:xfrm>
            <a:off x="7312438" y="2093827"/>
            <a:ext cx="6327361" cy="4570539"/>
          </a:xfrm>
          <a:prstGeom prst="rect">
            <a:avLst/>
          </a:prstGeom>
          <a:noFill/>
        </p:spPr>
        <p:txBody>
          <a:bodyPr wrap="square" lIns="0" tIns="0" rIns="0" bIns="0" rtlCol="0" anchor="t"/>
          <a:lstStyle/>
          <a:p>
            <a:pPr marL="242900" indent="-242900" algn="l">
              <a:lnSpc>
                <a:spcPts val="3308"/>
              </a:lnSpc>
              <a:buSzPct val="100000"/>
              <a:buChar char="•"/>
            </a:pPr>
            <a:r>
              <a:rPr lang="es-ES" sz="1400" kern="0" spc="49" dirty="0">
                <a:solidFill>
                  <a:srgbClr val="000000"/>
                </a:solidFill>
                <a:latin typeface="Libre Baskerville" panose="02000000000000000000" pitchFamily="2" charset="0"/>
                <a:ea typeface="Lato" pitchFamily="34" charset="-122"/>
                <a:cs typeface="Lato" pitchFamily="34" charset="-120"/>
              </a:rPr>
              <a:t>Mejora la monitorización remota del paciente</a:t>
            </a:r>
            <a:endParaRPr lang="en-US" sz="1400" kern="0" spc="49" dirty="0">
              <a:solidFill>
                <a:srgbClr val="000000"/>
              </a:solidFill>
              <a:latin typeface="Libre Baskerville" panose="02000000000000000000" pitchFamily="2" charset="0"/>
              <a:ea typeface="Lato" pitchFamily="34" charset="-122"/>
              <a:cs typeface="Lato" pitchFamily="34" charset="-120"/>
            </a:endParaRPr>
          </a:p>
          <a:p>
            <a:pPr lvl="1" algn="l">
              <a:lnSpc>
                <a:spcPts val="2225"/>
              </a:lnSpc>
              <a:spcBef>
                <a:spcPts val="167"/>
              </a:spcBef>
              <a:buNone/>
            </a:pPr>
            <a:r>
              <a:rPr lang="es-ES" sz="1400" kern="0" spc="31" dirty="0">
                <a:solidFill>
                  <a:srgbClr val="3D3D3D">
                    <a:alpha val="80000"/>
                  </a:srgbClr>
                </a:solidFill>
                <a:latin typeface="Libre Baskerville" panose="02000000000000000000" pitchFamily="2" charset="0"/>
                <a:ea typeface="Lato" pitchFamily="34" charset="-122"/>
                <a:cs typeface="Lato" pitchFamily="34" charset="-120"/>
              </a:rPr>
              <a:t>Los chatbots pueden integrarse con sistemas de monitorización remota de pacientes, lo que permite a los médicos mantenerse informados sobre el estado de salud de sus pacientes y realizar intervenciones oportunas cuando sea necesario</a:t>
            </a:r>
            <a:endParaRPr lang="en-US" sz="1400" kern="0" spc="31" dirty="0">
              <a:solidFill>
                <a:srgbClr val="3D3D3D">
                  <a:alpha val="80000"/>
                </a:srgbClr>
              </a:solidFill>
              <a:latin typeface="Libre Baskerville" panose="02000000000000000000" pitchFamily="2" charset="0"/>
              <a:ea typeface="Lato" pitchFamily="34" charset="-122"/>
              <a:cs typeface="Lato" pitchFamily="34" charset="-120"/>
            </a:endParaRPr>
          </a:p>
          <a:p>
            <a:pPr marL="242900" indent="-242900" algn="l">
              <a:lnSpc>
                <a:spcPts val="3308"/>
              </a:lnSpc>
              <a:spcBef>
                <a:spcPts val="2352"/>
              </a:spcBef>
              <a:buSzPct val="100000"/>
              <a:buChar char="•"/>
            </a:pPr>
            <a:r>
              <a:rPr lang="es-ES" sz="1400" kern="0" spc="49" dirty="0">
                <a:solidFill>
                  <a:srgbClr val="000000"/>
                </a:solidFill>
                <a:latin typeface="Libre Baskerville" panose="02000000000000000000" pitchFamily="2" charset="0"/>
                <a:ea typeface="Lato" pitchFamily="34" charset="-122"/>
                <a:cs typeface="Lato" pitchFamily="34" charset="-120"/>
              </a:rPr>
              <a:t>Fomenta la vida asistida en el entorno de las personas mayores</a:t>
            </a:r>
            <a:endParaRPr lang="en-US" sz="1400" kern="0" spc="49" dirty="0">
              <a:solidFill>
                <a:srgbClr val="000000"/>
              </a:solidFill>
              <a:latin typeface="Libre Baskerville" panose="02000000000000000000" pitchFamily="2" charset="0"/>
              <a:ea typeface="Lato" pitchFamily="34" charset="-122"/>
              <a:cs typeface="Lato" pitchFamily="34" charset="-120"/>
            </a:endParaRPr>
          </a:p>
          <a:p>
            <a:pPr lvl="1" algn="l">
              <a:lnSpc>
                <a:spcPts val="2225"/>
              </a:lnSpc>
              <a:spcBef>
                <a:spcPts val="167"/>
              </a:spcBef>
              <a:buNone/>
            </a:pPr>
            <a:r>
              <a:rPr lang="es-ES" sz="1400" kern="0" spc="31" dirty="0">
                <a:solidFill>
                  <a:srgbClr val="3D3D3D">
                    <a:alpha val="80000"/>
                  </a:srgbClr>
                </a:solidFill>
                <a:latin typeface="Libre Baskerville" panose="02000000000000000000" pitchFamily="2" charset="0"/>
                <a:ea typeface="Lato" pitchFamily="34" charset="-122"/>
                <a:cs typeface="Lato" pitchFamily="34" charset="-120"/>
              </a:rPr>
              <a:t>Los chatbots especializados, combinados con tecnologías domésticas inteligentes, pueden ayudar a los pacientes mayores a mantener su independencia y seguir viviendo en casa más tiempo, mejorando su calidad de vida y reduciendo la carga del sistema sanitario.</a:t>
            </a:r>
            <a:endParaRPr lang="en-US" sz="1400" dirty="0">
              <a:latin typeface="Libre Baskerville" panose="02000000000000000000" pitchFamily="2" charset="0"/>
            </a:endParaRPr>
          </a:p>
        </p:txBody>
      </p:sp>
    </p:spTree>
    <p:extLst>
      <p:ext uri="{BB962C8B-B14F-4D97-AF65-F5344CB8AC3E}">
        <p14:creationId xmlns:p14="http://schemas.microsoft.com/office/powerpoint/2010/main" val="3953125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7CAAFFF8-8030-76DD-3A36-8F3C54FBF53B}"/>
              </a:ext>
            </a:extLst>
          </p:cNvPr>
          <p:cNvSpPr/>
          <p:nvPr/>
        </p:nvSpPr>
        <p:spPr>
          <a:xfrm>
            <a:off x="-67977" y="62507"/>
            <a:ext cx="14630400" cy="8229600"/>
          </a:xfrm>
          <a:prstGeom prst="rect">
            <a:avLst/>
          </a:prstGeom>
          <a:solidFill>
            <a:srgbClr val="FFFDFA"/>
          </a:solidFill>
          <a:ln/>
        </p:spPr>
        <p:txBody>
          <a:bodyPr/>
          <a:lstStyle/>
          <a:p>
            <a:endParaRPr lang="es-ES" dirty="0"/>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4. Discusión</a:t>
            </a:r>
          </a:p>
        </p:txBody>
      </p:sp>
      <p:pic>
        <p:nvPicPr>
          <p:cNvPr id="2" name="Object 3" descr="preencoded.png">
            <a:extLst>
              <a:ext uri="{FF2B5EF4-FFF2-40B4-BE49-F238E27FC236}">
                <a16:creationId xmlns:a16="http://schemas.microsoft.com/office/drawing/2014/main" id="{B41B4047-DCF9-C291-3E58-C26269517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6014" y="1931625"/>
            <a:ext cx="2494926" cy="1295076"/>
          </a:xfrm>
          <a:prstGeom prst="rect">
            <a:avLst/>
          </a:prstGeom>
        </p:spPr>
      </p:pic>
      <p:sp>
        <p:nvSpPr>
          <p:cNvPr id="3" name="Object 4">
            <a:extLst>
              <a:ext uri="{FF2B5EF4-FFF2-40B4-BE49-F238E27FC236}">
                <a16:creationId xmlns:a16="http://schemas.microsoft.com/office/drawing/2014/main" id="{CF3DC226-C5B0-CFDA-2613-6F603A76EB7B}"/>
              </a:ext>
            </a:extLst>
          </p:cNvPr>
          <p:cNvSpPr/>
          <p:nvPr/>
        </p:nvSpPr>
        <p:spPr>
          <a:xfrm>
            <a:off x="1827390" y="2348034"/>
            <a:ext cx="1906428" cy="447880"/>
          </a:xfrm>
          <a:prstGeom prst="rect">
            <a:avLst/>
          </a:prstGeom>
          <a:noFill/>
        </p:spPr>
        <p:txBody>
          <a:bodyPr wrap="square" lIns="0" tIns="0" rIns="0" bIns="0" rtlCol="0" anchor="t"/>
          <a:lstStyle/>
          <a:p>
            <a:pPr algn="ctr">
              <a:lnSpc>
                <a:spcPts val="1764"/>
              </a:lnSpc>
              <a:buNone/>
            </a:pPr>
            <a:r>
              <a:rPr lang="es-ES" sz="1400" kern="0" spc="26" dirty="0">
                <a:solidFill>
                  <a:srgbClr val="000000"/>
                </a:solidFill>
                <a:latin typeface="Libre Baskerville" panose="02000000000000000000" pitchFamily="2" charset="0"/>
                <a:ea typeface="Lato" pitchFamily="34" charset="-122"/>
                <a:cs typeface="Lato" pitchFamily="34" charset="-120"/>
              </a:rPr>
              <a:t>Integrar más fuentes de datos</a:t>
            </a:r>
            <a:endParaRPr lang="en-US" sz="1400" dirty="0">
              <a:latin typeface="Libre Baskerville" panose="02000000000000000000" pitchFamily="2" charset="0"/>
            </a:endParaRPr>
          </a:p>
        </p:txBody>
      </p:sp>
      <p:sp>
        <p:nvSpPr>
          <p:cNvPr id="4" name="Object 5">
            <a:extLst>
              <a:ext uri="{FF2B5EF4-FFF2-40B4-BE49-F238E27FC236}">
                <a16:creationId xmlns:a16="http://schemas.microsoft.com/office/drawing/2014/main" id="{597BCC65-59B8-C7B6-69C0-401828DF1069}"/>
              </a:ext>
            </a:extLst>
          </p:cNvPr>
          <p:cNvSpPr/>
          <p:nvPr/>
        </p:nvSpPr>
        <p:spPr>
          <a:xfrm>
            <a:off x="2009273" y="3296487"/>
            <a:ext cx="1906428" cy="2948203"/>
          </a:xfrm>
          <a:prstGeom prst="rect">
            <a:avLst/>
          </a:prstGeom>
          <a:noFill/>
        </p:spPr>
        <p:txBody>
          <a:bodyPr wrap="square" lIns="0" tIns="0" rIns="0" bIns="0" rtlCol="0" anchor="t"/>
          <a:lstStyle/>
          <a:p>
            <a:pPr algn="l">
              <a:lnSpc>
                <a:spcPts val="1934"/>
              </a:lnSpc>
              <a:buNone/>
            </a:pPr>
            <a:r>
              <a:rPr lang="es-ES" sz="1400" kern="0" spc="27" dirty="0">
                <a:solidFill>
                  <a:srgbClr val="3D3D3D">
                    <a:alpha val="80000"/>
                  </a:srgbClr>
                </a:solidFill>
                <a:latin typeface="Libre Baskerville" panose="02000000000000000000" pitchFamily="2" charset="0"/>
                <a:ea typeface="Lato" pitchFamily="34" charset="-122"/>
                <a:cs typeface="Lato" pitchFamily="34" charset="-120"/>
              </a:rPr>
              <a:t>Incorporar bases de datos médicas adicionales, guías de práctica clínica y literatura científica para enriquecer aún más la base de conocimientos del chatbot</a:t>
            </a:r>
            <a:endParaRPr lang="en-US" sz="1400" dirty="0">
              <a:latin typeface="Libre Baskerville" panose="02000000000000000000" pitchFamily="2" charset="0"/>
            </a:endParaRPr>
          </a:p>
        </p:txBody>
      </p:sp>
      <p:pic>
        <p:nvPicPr>
          <p:cNvPr id="5" name="Object 6" descr="preencoded.png">
            <a:extLst>
              <a:ext uri="{FF2B5EF4-FFF2-40B4-BE49-F238E27FC236}">
                <a16:creationId xmlns:a16="http://schemas.microsoft.com/office/drawing/2014/main" id="{531464CF-D641-AF35-5DD1-E8AAA54B20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5203" y="1931625"/>
            <a:ext cx="2494926" cy="1295076"/>
          </a:xfrm>
          <a:prstGeom prst="rect">
            <a:avLst/>
          </a:prstGeom>
        </p:spPr>
      </p:pic>
      <p:sp>
        <p:nvSpPr>
          <p:cNvPr id="6" name="Object 7">
            <a:extLst>
              <a:ext uri="{FF2B5EF4-FFF2-40B4-BE49-F238E27FC236}">
                <a16:creationId xmlns:a16="http://schemas.microsoft.com/office/drawing/2014/main" id="{D741A502-26FB-9D27-3CA0-22823EE3A707}"/>
              </a:ext>
            </a:extLst>
          </p:cNvPr>
          <p:cNvSpPr/>
          <p:nvPr/>
        </p:nvSpPr>
        <p:spPr>
          <a:xfrm>
            <a:off x="4336601" y="2233763"/>
            <a:ext cx="1592182" cy="671821"/>
          </a:xfrm>
          <a:prstGeom prst="rect">
            <a:avLst/>
          </a:prstGeom>
          <a:noFill/>
        </p:spPr>
        <p:txBody>
          <a:bodyPr wrap="square" lIns="0" tIns="0" rIns="0" bIns="0" rtlCol="0" anchor="t"/>
          <a:lstStyle/>
          <a:p>
            <a:pPr algn="ctr">
              <a:lnSpc>
                <a:spcPts val="1764"/>
              </a:lnSpc>
              <a:buNone/>
            </a:pPr>
            <a:r>
              <a:rPr lang="es-ES" sz="1400" kern="0" spc="26" dirty="0">
                <a:solidFill>
                  <a:srgbClr val="000000"/>
                </a:solidFill>
                <a:latin typeface="Libre Baskerville" panose="02000000000000000000" pitchFamily="2" charset="0"/>
                <a:ea typeface="Lato" pitchFamily="34" charset="-122"/>
                <a:cs typeface="Lato" pitchFamily="34" charset="-120"/>
              </a:rPr>
              <a:t>Personalización y adaptación al usuario</a:t>
            </a:r>
            <a:endParaRPr lang="en-US" sz="1400" dirty="0">
              <a:latin typeface="Libre Baskerville" panose="02000000000000000000" pitchFamily="2" charset="0"/>
            </a:endParaRPr>
          </a:p>
        </p:txBody>
      </p:sp>
      <p:sp>
        <p:nvSpPr>
          <p:cNvPr id="7" name="Object 8">
            <a:extLst>
              <a:ext uri="{FF2B5EF4-FFF2-40B4-BE49-F238E27FC236}">
                <a16:creationId xmlns:a16="http://schemas.microsoft.com/office/drawing/2014/main" id="{389B4AC5-1363-1C02-BA53-B607125C192A}"/>
              </a:ext>
            </a:extLst>
          </p:cNvPr>
          <p:cNvSpPr/>
          <p:nvPr/>
        </p:nvSpPr>
        <p:spPr>
          <a:xfrm>
            <a:off x="4218520" y="3296487"/>
            <a:ext cx="1906428" cy="3439570"/>
          </a:xfrm>
          <a:prstGeom prst="rect">
            <a:avLst/>
          </a:prstGeom>
          <a:noFill/>
        </p:spPr>
        <p:txBody>
          <a:bodyPr wrap="square" lIns="0" tIns="0" rIns="0" bIns="0" rtlCol="0" anchor="t"/>
          <a:lstStyle/>
          <a:p>
            <a:pPr algn="l">
              <a:lnSpc>
                <a:spcPts val="1934"/>
              </a:lnSpc>
              <a:buNone/>
            </a:pPr>
            <a:r>
              <a:rPr lang="es-ES" sz="1400" kern="0" spc="27" dirty="0">
                <a:solidFill>
                  <a:srgbClr val="3D3D3D">
                    <a:alpha val="80000"/>
                  </a:srgbClr>
                </a:solidFill>
                <a:latin typeface="Libre Baskerville" panose="02000000000000000000" pitchFamily="2" charset="0"/>
                <a:ea typeface="Lato" pitchFamily="34" charset="-122"/>
                <a:cs typeface="Lato" pitchFamily="34" charset="-120"/>
              </a:rPr>
              <a:t>Desarrollar funcionalidades que permitan al chatbot adaptar sus respuestas y recomendaciones en función de las características individuales del usuario, como la edad, el sexo, el historial médico y las preferencias, mediante técnicas de aprendizaje automático y el uso de la tecnología de la información.</a:t>
            </a:r>
            <a:endParaRPr lang="en-US" sz="1400" dirty="0">
              <a:latin typeface="Libre Baskerville" panose="02000000000000000000" pitchFamily="2" charset="0"/>
            </a:endParaRPr>
          </a:p>
        </p:txBody>
      </p:sp>
      <p:pic>
        <p:nvPicPr>
          <p:cNvPr id="8" name="Object 9" descr="preencoded.png">
            <a:extLst>
              <a:ext uri="{FF2B5EF4-FFF2-40B4-BE49-F238E27FC236}">
                <a16:creationId xmlns:a16="http://schemas.microsoft.com/office/drawing/2014/main" id="{71A2FF91-6528-7F40-A46E-2817030E41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4392" y="1931625"/>
            <a:ext cx="2494926" cy="1295076"/>
          </a:xfrm>
          <a:prstGeom prst="rect">
            <a:avLst/>
          </a:prstGeom>
        </p:spPr>
      </p:pic>
      <p:sp>
        <p:nvSpPr>
          <p:cNvPr id="9" name="Object 10">
            <a:extLst>
              <a:ext uri="{FF2B5EF4-FFF2-40B4-BE49-F238E27FC236}">
                <a16:creationId xmlns:a16="http://schemas.microsoft.com/office/drawing/2014/main" id="{E4A96E17-19DE-698B-63C8-C6B9B010978A}"/>
              </a:ext>
            </a:extLst>
          </p:cNvPr>
          <p:cNvSpPr/>
          <p:nvPr/>
        </p:nvSpPr>
        <p:spPr>
          <a:xfrm>
            <a:off x="6545848" y="2233763"/>
            <a:ext cx="1592182" cy="671821"/>
          </a:xfrm>
          <a:prstGeom prst="rect">
            <a:avLst/>
          </a:prstGeom>
          <a:noFill/>
        </p:spPr>
        <p:txBody>
          <a:bodyPr wrap="square" lIns="0" tIns="0" rIns="0" bIns="0" rtlCol="0" anchor="t"/>
          <a:lstStyle/>
          <a:p>
            <a:pPr algn="ctr">
              <a:lnSpc>
                <a:spcPts val="1764"/>
              </a:lnSpc>
              <a:buNone/>
            </a:pPr>
            <a:r>
              <a:rPr lang="es-ES" sz="1400" kern="0" spc="26" dirty="0">
                <a:solidFill>
                  <a:srgbClr val="000000"/>
                </a:solidFill>
                <a:latin typeface="Libre Baskerville" panose="02000000000000000000" pitchFamily="2" charset="0"/>
                <a:ea typeface="Lato" pitchFamily="34" charset="-122"/>
                <a:cs typeface="Lato" pitchFamily="34" charset="-120"/>
              </a:rPr>
              <a:t>Integración con la historia clínica electrónica</a:t>
            </a:r>
            <a:endParaRPr lang="en-US" sz="1400" dirty="0">
              <a:latin typeface="Libre Baskerville" panose="02000000000000000000" pitchFamily="2" charset="0"/>
            </a:endParaRPr>
          </a:p>
        </p:txBody>
      </p:sp>
      <p:sp>
        <p:nvSpPr>
          <p:cNvPr id="10" name="Object 11">
            <a:extLst>
              <a:ext uri="{FF2B5EF4-FFF2-40B4-BE49-F238E27FC236}">
                <a16:creationId xmlns:a16="http://schemas.microsoft.com/office/drawing/2014/main" id="{7F074AAD-3E30-9B4E-C301-6A212679EB51}"/>
              </a:ext>
            </a:extLst>
          </p:cNvPr>
          <p:cNvSpPr/>
          <p:nvPr/>
        </p:nvSpPr>
        <p:spPr>
          <a:xfrm>
            <a:off x="6427768" y="3296487"/>
            <a:ext cx="1906428" cy="3685253"/>
          </a:xfrm>
          <a:prstGeom prst="rect">
            <a:avLst/>
          </a:prstGeom>
          <a:noFill/>
        </p:spPr>
        <p:txBody>
          <a:bodyPr wrap="square" lIns="0" tIns="0" rIns="0" bIns="0" rtlCol="0" anchor="t"/>
          <a:lstStyle/>
          <a:p>
            <a:pPr algn="l">
              <a:lnSpc>
                <a:spcPts val="1934"/>
              </a:lnSpc>
              <a:buNone/>
            </a:pPr>
            <a:r>
              <a:rPr lang="es-ES" sz="1400" kern="0" spc="27" dirty="0">
                <a:solidFill>
                  <a:srgbClr val="3D3D3D">
                    <a:alpha val="80000"/>
                  </a:srgbClr>
                </a:solidFill>
                <a:latin typeface="Libre Baskerville" panose="02000000000000000000" pitchFamily="2" charset="0"/>
                <a:ea typeface="Lato" pitchFamily="34" charset="-122"/>
                <a:cs typeface="Lato" pitchFamily="34" charset="-120"/>
              </a:rPr>
              <a:t>Explorar la posibilidad de integrar el chatbot con los sistemas de historiales médicos electrónicos utilizados en entornos clínicos reales, lo que permitiría al chatbot acceder a información específica del paciente y ofrecer respuestas y respuestas aún más personalizadas.</a:t>
            </a:r>
            <a:endParaRPr lang="en-US" sz="1400" dirty="0">
              <a:latin typeface="Libre Baskerville" panose="02000000000000000000" pitchFamily="2" charset="0"/>
            </a:endParaRPr>
          </a:p>
        </p:txBody>
      </p:sp>
      <p:pic>
        <p:nvPicPr>
          <p:cNvPr id="11" name="Object 12" descr="preencoded.png">
            <a:extLst>
              <a:ext uri="{FF2B5EF4-FFF2-40B4-BE49-F238E27FC236}">
                <a16:creationId xmlns:a16="http://schemas.microsoft.com/office/drawing/2014/main" id="{B2B0FEBD-4E53-5A69-F44F-EE9945FC46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03790" y="1931625"/>
            <a:ext cx="2494926" cy="1295076"/>
          </a:xfrm>
          <a:prstGeom prst="rect">
            <a:avLst/>
          </a:prstGeom>
        </p:spPr>
      </p:pic>
      <p:sp>
        <p:nvSpPr>
          <p:cNvPr id="14" name="Object 13">
            <a:extLst>
              <a:ext uri="{FF2B5EF4-FFF2-40B4-BE49-F238E27FC236}">
                <a16:creationId xmlns:a16="http://schemas.microsoft.com/office/drawing/2014/main" id="{BDBEE148-802C-A4E0-8F55-D6F09F129750}"/>
              </a:ext>
            </a:extLst>
          </p:cNvPr>
          <p:cNvSpPr/>
          <p:nvPr/>
        </p:nvSpPr>
        <p:spPr>
          <a:xfrm>
            <a:off x="8755096" y="2348034"/>
            <a:ext cx="1592182" cy="447880"/>
          </a:xfrm>
          <a:prstGeom prst="rect">
            <a:avLst/>
          </a:prstGeom>
          <a:noFill/>
        </p:spPr>
        <p:txBody>
          <a:bodyPr wrap="square" lIns="0" tIns="0" rIns="0" bIns="0" rtlCol="0" anchor="t"/>
          <a:lstStyle/>
          <a:p>
            <a:pPr algn="ctr">
              <a:lnSpc>
                <a:spcPts val="1764"/>
              </a:lnSpc>
              <a:buNone/>
            </a:pPr>
            <a:r>
              <a:rPr lang="en-US" sz="1400" kern="0" spc="26" dirty="0" err="1">
                <a:solidFill>
                  <a:srgbClr val="000000"/>
                </a:solidFill>
                <a:latin typeface="Libre Baskerville" panose="02000000000000000000" pitchFamily="2" charset="0"/>
                <a:ea typeface="Lato" pitchFamily="34" charset="-122"/>
                <a:cs typeface="Lato" pitchFamily="34" charset="-120"/>
              </a:rPr>
              <a:t>Evaluación</a:t>
            </a:r>
            <a:r>
              <a:rPr lang="en-US" sz="1400" kern="0" spc="26" dirty="0">
                <a:solidFill>
                  <a:srgbClr val="000000"/>
                </a:solidFill>
                <a:latin typeface="Libre Baskerville" panose="02000000000000000000" pitchFamily="2" charset="0"/>
                <a:ea typeface="Lato" pitchFamily="34" charset="-122"/>
                <a:cs typeface="Lato" pitchFamily="34" charset="-120"/>
              </a:rPr>
              <a:t> </a:t>
            </a:r>
            <a:r>
              <a:rPr lang="en-US" sz="1400" kern="0" spc="26" dirty="0" err="1">
                <a:solidFill>
                  <a:srgbClr val="000000"/>
                </a:solidFill>
                <a:latin typeface="Libre Baskerville" panose="02000000000000000000" pitchFamily="2" charset="0"/>
                <a:ea typeface="Lato" pitchFamily="34" charset="-122"/>
                <a:cs typeface="Lato" pitchFamily="34" charset="-120"/>
              </a:rPr>
              <a:t>clínica</a:t>
            </a:r>
            <a:r>
              <a:rPr lang="en-US" sz="1400" kern="0" spc="26" dirty="0">
                <a:solidFill>
                  <a:srgbClr val="000000"/>
                </a:solidFill>
                <a:latin typeface="Libre Baskerville" panose="02000000000000000000" pitchFamily="2" charset="0"/>
                <a:ea typeface="Lato" pitchFamily="34" charset="-122"/>
                <a:cs typeface="Lato" pitchFamily="34" charset="-120"/>
              </a:rPr>
              <a:t> y </a:t>
            </a:r>
            <a:r>
              <a:rPr lang="en-US" sz="1400" kern="0" spc="26" dirty="0" err="1">
                <a:solidFill>
                  <a:srgbClr val="000000"/>
                </a:solidFill>
                <a:latin typeface="Libre Baskerville" panose="02000000000000000000" pitchFamily="2" charset="0"/>
                <a:ea typeface="Lato" pitchFamily="34" charset="-122"/>
                <a:cs typeface="Lato" pitchFamily="34" charset="-120"/>
              </a:rPr>
              <a:t>validación</a:t>
            </a:r>
            <a:endParaRPr lang="en-US" sz="1400" dirty="0">
              <a:latin typeface="Libre Baskerville" panose="02000000000000000000" pitchFamily="2" charset="0"/>
            </a:endParaRPr>
          </a:p>
        </p:txBody>
      </p:sp>
      <p:sp>
        <p:nvSpPr>
          <p:cNvPr id="15" name="Object 14">
            <a:extLst>
              <a:ext uri="{FF2B5EF4-FFF2-40B4-BE49-F238E27FC236}">
                <a16:creationId xmlns:a16="http://schemas.microsoft.com/office/drawing/2014/main" id="{75F8E0D4-1D50-10E1-CD36-DFABBE092A1E}"/>
              </a:ext>
            </a:extLst>
          </p:cNvPr>
          <p:cNvSpPr/>
          <p:nvPr/>
        </p:nvSpPr>
        <p:spPr>
          <a:xfrm>
            <a:off x="8637015" y="3296487"/>
            <a:ext cx="1906428" cy="2948203"/>
          </a:xfrm>
          <a:prstGeom prst="rect">
            <a:avLst/>
          </a:prstGeom>
          <a:noFill/>
        </p:spPr>
        <p:txBody>
          <a:bodyPr wrap="square" lIns="0" tIns="0" rIns="0" bIns="0" rtlCol="0" anchor="t"/>
          <a:lstStyle/>
          <a:p>
            <a:pPr algn="l">
              <a:lnSpc>
                <a:spcPts val="1934"/>
              </a:lnSpc>
              <a:buNone/>
            </a:pPr>
            <a:r>
              <a:rPr lang="es-ES" sz="1400" kern="0" spc="27" dirty="0">
                <a:solidFill>
                  <a:srgbClr val="3D3D3D">
                    <a:alpha val="80000"/>
                  </a:srgbClr>
                </a:solidFill>
                <a:latin typeface="Libre Baskerville" panose="02000000000000000000" pitchFamily="2" charset="0"/>
                <a:ea typeface="Lato" pitchFamily="34" charset="-122"/>
                <a:cs typeface="Lato" pitchFamily="34" charset="-120"/>
              </a:rPr>
              <a:t>Llevar a cabo estudios clínicos rigurosos para evaluar el impacto y la eficacia del chatbot en entornos médicos reales, midiendo los resultados clínicos, la satisfacción de los pacientes y la satisfacción de los profesionales sanitarios.</a:t>
            </a:r>
            <a:endParaRPr lang="en-US" sz="1400" dirty="0">
              <a:latin typeface="Libre Baskerville" panose="02000000000000000000" pitchFamily="2" charset="0"/>
            </a:endParaRPr>
          </a:p>
        </p:txBody>
      </p:sp>
      <p:pic>
        <p:nvPicPr>
          <p:cNvPr id="17" name="Object 15" descr="preencoded.png">
            <a:extLst>
              <a:ext uri="{FF2B5EF4-FFF2-40B4-BE49-F238E27FC236}">
                <a16:creationId xmlns:a16="http://schemas.microsoft.com/office/drawing/2014/main" id="{05E37CBC-AD2D-7730-8CC8-2E998A390A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12980" y="1931625"/>
            <a:ext cx="2494926" cy="1295076"/>
          </a:xfrm>
          <a:prstGeom prst="rect">
            <a:avLst/>
          </a:prstGeom>
        </p:spPr>
      </p:pic>
      <p:sp>
        <p:nvSpPr>
          <p:cNvPr id="18" name="Object 16">
            <a:extLst>
              <a:ext uri="{FF2B5EF4-FFF2-40B4-BE49-F238E27FC236}">
                <a16:creationId xmlns:a16="http://schemas.microsoft.com/office/drawing/2014/main" id="{2861E72D-753F-A124-D4B0-05CCE87B3DDA}"/>
              </a:ext>
            </a:extLst>
          </p:cNvPr>
          <p:cNvSpPr/>
          <p:nvPr/>
        </p:nvSpPr>
        <p:spPr>
          <a:xfrm>
            <a:off x="10964343" y="2124253"/>
            <a:ext cx="1592182" cy="895761"/>
          </a:xfrm>
          <a:prstGeom prst="rect">
            <a:avLst/>
          </a:prstGeom>
          <a:noFill/>
        </p:spPr>
        <p:txBody>
          <a:bodyPr wrap="square" lIns="0" tIns="0" rIns="0" bIns="0" rtlCol="0" anchor="t"/>
          <a:lstStyle/>
          <a:p>
            <a:pPr algn="ctr">
              <a:lnSpc>
                <a:spcPts val="1764"/>
              </a:lnSpc>
              <a:buNone/>
            </a:pPr>
            <a:r>
              <a:rPr lang="es-ES" sz="1400" kern="0" spc="26" dirty="0">
                <a:latin typeface="Libre Baskerville" panose="02000000000000000000" pitchFamily="2" charset="0"/>
                <a:ea typeface="Lato" pitchFamily="34" charset="-122"/>
                <a:cs typeface="Lato" pitchFamily="34" charset="-120"/>
              </a:rPr>
              <a:t>Mejora continúa basada en los comentarios de los usuarios</a:t>
            </a:r>
            <a:endParaRPr lang="en-US" sz="1400" dirty="0">
              <a:latin typeface="Libre Baskerville" panose="02000000000000000000" pitchFamily="2" charset="0"/>
            </a:endParaRPr>
          </a:p>
        </p:txBody>
      </p:sp>
      <p:sp>
        <p:nvSpPr>
          <p:cNvPr id="20" name="Object 17">
            <a:extLst>
              <a:ext uri="{FF2B5EF4-FFF2-40B4-BE49-F238E27FC236}">
                <a16:creationId xmlns:a16="http://schemas.microsoft.com/office/drawing/2014/main" id="{C1958C46-A704-81FB-7436-8669A0611558}"/>
              </a:ext>
            </a:extLst>
          </p:cNvPr>
          <p:cNvSpPr/>
          <p:nvPr/>
        </p:nvSpPr>
        <p:spPr>
          <a:xfrm>
            <a:off x="10846263" y="3296487"/>
            <a:ext cx="1906428" cy="2702519"/>
          </a:xfrm>
          <a:prstGeom prst="rect">
            <a:avLst/>
          </a:prstGeom>
          <a:noFill/>
        </p:spPr>
        <p:txBody>
          <a:bodyPr wrap="square" lIns="0" tIns="0" rIns="0" bIns="0" rtlCol="0" anchor="t"/>
          <a:lstStyle/>
          <a:p>
            <a:pPr algn="l">
              <a:lnSpc>
                <a:spcPts val="1934"/>
              </a:lnSpc>
              <a:buNone/>
            </a:pPr>
            <a:r>
              <a:rPr lang="es-ES" sz="1400" kern="0" spc="27" dirty="0">
                <a:solidFill>
                  <a:srgbClr val="3D3D3D">
                    <a:alpha val="80000"/>
                  </a:srgbClr>
                </a:solidFill>
                <a:latin typeface="Libre Baskerville" panose="02000000000000000000" pitchFamily="2" charset="0"/>
                <a:ea typeface="Lato" pitchFamily="34" charset="-122"/>
                <a:cs typeface="Lato" pitchFamily="34" charset="-120"/>
              </a:rPr>
              <a:t>Implementar mecanismos para recopilar y analizar continuamente los comentarios de los usuarios con el fin de identificar áreas de mejora y realizar ajustes en el chatbot, garantizando su relevancia y utilidad</a:t>
            </a:r>
            <a:endParaRPr lang="en-US" sz="1400" dirty="0">
              <a:latin typeface="Libre Baskerville" panose="02000000000000000000" pitchFamily="2" charset="0"/>
            </a:endParaRPr>
          </a:p>
        </p:txBody>
      </p:sp>
    </p:spTree>
    <p:extLst>
      <p:ext uri="{BB962C8B-B14F-4D97-AF65-F5344CB8AC3E}">
        <p14:creationId xmlns:p14="http://schemas.microsoft.com/office/powerpoint/2010/main" val="3081442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2">
            <a:extLst>
              <a:ext uri="{FF2B5EF4-FFF2-40B4-BE49-F238E27FC236}">
                <a16:creationId xmlns:a16="http://schemas.microsoft.com/office/drawing/2014/main" id="{BDC511BC-5B06-95A5-B239-1FA8A52D2863}"/>
              </a:ext>
            </a:extLst>
          </p:cNvPr>
          <p:cNvSpPr/>
          <p:nvPr/>
        </p:nvSpPr>
        <p:spPr>
          <a:xfrm>
            <a:off x="171410" y="853038"/>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0" name="Text 3">
            <a:extLst>
              <a:ext uri="{FF2B5EF4-FFF2-40B4-BE49-F238E27FC236}">
                <a16:creationId xmlns:a16="http://schemas.microsoft.com/office/drawing/2014/main" id="{7DC4BCDA-06DF-F4A6-1C1F-5F324A6E9E80}"/>
              </a:ext>
            </a:extLst>
          </p:cNvPr>
          <p:cNvSpPr/>
          <p:nvPr/>
        </p:nvSpPr>
        <p:spPr>
          <a:xfrm>
            <a:off x="347028" y="843186"/>
            <a:ext cx="148709" cy="416481"/>
          </a:xfrm>
          <a:prstGeom prst="rect">
            <a:avLst/>
          </a:prstGeom>
          <a:noFill/>
          <a:ln/>
        </p:spPr>
        <p:txBody>
          <a:bodyPr wrap="none" rtlCol="0" anchor="t"/>
          <a:lstStyle/>
          <a:p>
            <a:pPr marL="0" indent="0" algn="ctr">
              <a:lnSpc>
                <a:spcPts val="3281"/>
              </a:lnSpc>
              <a:buNone/>
            </a:pPr>
            <a:r>
              <a:rPr lang="en-US" sz="1400" dirty="0">
                <a:solidFill>
                  <a:srgbClr val="454240"/>
                </a:solidFill>
                <a:latin typeface="Libre Baskerville" pitchFamily="34" charset="0"/>
                <a:ea typeface="Libre Baskerville" pitchFamily="34" charset="-122"/>
                <a:cs typeface="Libre Baskerville" pitchFamily="34" charset="-120"/>
              </a:rPr>
              <a:t>1</a:t>
            </a:r>
            <a:endParaRPr lang="en-US" sz="1400" dirty="0"/>
          </a:p>
        </p:txBody>
      </p:sp>
      <p:sp>
        <p:nvSpPr>
          <p:cNvPr id="21" name="Text 4">
            <a:extLst>
              <a:ext uri="{FF2B5EF4-FFF2-40B4-BE49-F238E27FC236}">
                <a16:creationId xmlns:a16="http://schemas.microsoft.com/office/drawing/2014/main" id="{D168C076-422C-041C-189A-DD640FC3C0A6}"/>
              </a:ext>
            </a:extLst>
          </p:cNvPr>
          <p:cNvSpPr/>
          <p:nvPr/>
        </p:nvSpPr>
        <p:spPr>
          <a:xfrm>
            <a:off x="893523" y="929357"/>
            <a:ext cx="7175618" cy="694373"/>
          </a:xfrm>
          <a:prstGeom prst="rect">
            <a:avLst/>
          </a:prstGeom>
          <a:noFill/>
          <a:ln/>
        </p:spPr>
        <p:txBody>
          <a:bodyPr wrap="square" rtlCol="0" anchor="t"/>
          <a:lstStyle/>
          <a:p>
            <a:pPr marL="0" indent="0">
              <a:lnSpc>
                <a:spcPts val="2734"/>
              </a:lnSpc>
              <a:buNone/>
            </a:pPr>
            <a:r>
              <a:rPr lang="en-US" sz="1400" dirty="0">
                <a:solidFill>
                  <a:srgbClr val="454240"/>
                </a:solidFill>
                <a:latin typeface="Libre Baskerville" pitchFamily="34" charset="0"/>
                <a:ea typeface="Libre Baskerville" pitchFamily="34" charset="-122"/>
                <a:cs typeface="Libre Baskerville" pitchFamily="34" charset="-120"/>
              </a:rPr>
              <a:t>Desarrollo de un chatbot medico </a:t>
            </a:r>
            <a:r>
              <a:rPr lang="en-US" sz="1400" dirty="0" err="1">
                <a:solidFill>
                  <a:srgbClr val="454240"/>
                </a:solidFill>
                <a:latin typeface="Libre Baskerville" pitchFamily="34" charset="0"/>
                <a:ea typeface="Libre Baskerville" pitchFamily="34" charset="-122"/>
                <a:cs typeface="Libre Baskerville" pitchFamily="34" charset="-120"/>
              </a:rPr>
              <a:t>especializado</a:t>
            </a:r>
            <a:endParaRPr lang="en-US" sz="1400" dirty="0"/>
          </a:p>
        </p:txBody>
      </p:sp>
      <p:sp>
        <p:nvSpPr>
          <p:cNvPr id="22" name="Shape 10">
            <a:extLst>
              <a:ext uri="{FF2B5EF4-FFF2-40B4-BE49-F238E27FC236}">
                <a16:creationId xmlns:a16="http://schemas.microsoft.com/office/drawing/2014/main" id="{5CC7D6BA-C9A7-D512-09D5-49AF512B1B2E}"/>
              </a:ext>
            </a:extLst>
          </p:cNvPr>
          <p:cNvSpPr/>
          <p:nvPr/>
        </p:nvSpPr>
        <p:spPr>
          <a:xfrm>
            <a:off x="171410" y="1663740"/>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3" name="Text 11">
            <a:extLst>
              <a:ext uri="{FF2B5EF4-FFF2-40B4-BE49-F238E27FC236}">
                <a16:creationId xmlns:a16="http://schemas.microsoft.com/office/drawing/2014/main" id="{975F91D0-78B9-2A99-C15D-375ED1199BC7}"/>
              </a:ext>
            </a:extLst>
          </p:cNvPr>
          <p:cNvSpPr/>
          <p:nvPr/>
        </p:nvSpPr>
        <p:spPr>
          <a:xfrm>
            <a:off x="318691" y="1640730"/>
            <a:ext cx="205383" cy="416481"/>
          </a:xfrm>
          <a:prstGeom prst="rect">
            <a:avLst/>
          </a:prstGeom>
          <a:noFill/>
          <a:ln/>
        </p:spPr>
        <p:txBody>
          <a:bodyPr wrap="none" rtlCol="0" anchor="t"/>
          <a:lstStyle/>
          <a:p>
            <a:pPr marL="0" indent="0" algn="ctr">
              <a:lnSpc>
                <a:spcPts val="3281"/>
              </a:lnSpc>
              <a:buNone/>
            </a:pPr>
            <a:r>
              <a:rPr lang="en-US" sz="1400" dirty="0">
                <a:solidFill>
                  <a:srgbClr val="454240"/>
                </a:solidFill>
                <a:latin typeface="Libre Baskerville" pitchFamily="34" charset="0"/>
                <a:ea typeface="Libre Baskerville" pitchFamily="34" charset="-122"/>
                <a:cs typeface="Libre Baskerville" pitchFamily="34" charset="-120"/>
              </a:rPr>
              <a:t>2</a:t>
            </a:r>
            <a:endParaRPr lang="en-US" sz="1400" dirty="0"/>
          </a:p>
        </p:txBody>
      </p:sp>
      <p:sp>
        <p:nvSpPr>
          <p:cNvPr id="24" name="Text 12">
            <a:extLst>
              <a:ext uri="{FF2B5EF4-FFF2-40B4-BE49-F238E27FC236}">
                <a16:creationId xmlns:a16="http://schemas.microsoft.com/office/drawing/2014/main" id="{886DDD29-0072-27C5-1B38-E937E0629FE3}"/>
              </a:ext>
            </a:extLst>
          </p:cNvPr>
          <p:cNvSpPr/>
          <p:nvPr/>
        </p:nvSpPr>
        <p:spPr>
          <a:xfrm>
            <a:off x="893524" y="1740059"/>
            <a:ext cx="8496417" cy="270868"/>
          </a:xfrm>
          <a:prstGeom prst="rect">
            <a:avLst/>
          </a:prstGeom>
          <a:noFill/>
          <a:ln/>
        </p:spPr>
        <p:txBody>
          <a:bodyPr wrap="none" rtlCol="0" anchor="t"/>
          <a:lstStyle/>
          <a:p>
            <a:pPr marL="0" indent="0">
              <a:lnSpc>
                <a:spcPts val="2734"/>
              </a:lnSpc>
              <a:buNone/>
            </a:pPr>
            <a:r>
              <a:rPr lang="en-US" sz="1400" dirty="0" err="1">
                <a:solidFill>
                  <a:srgbClr val="454240"/>
                </a:solidFill>
                <a:latin typeface="Libre Baskerville" pitchFamily="34" charset="0"/>
                <a:ea typeface="Libre Baskerville" pitchFamily="34" charset="-122"/>
                <a:cs typeface="Libre Baskerville" pitchFamily="34" charset="-120"/>
              </a:rPr>
              <a:t>Integración</a:t>
            </a:r>
            <a:r>
              <a:rPr lang="en-US" sz="1400" dirty="0">
                <a:solidFill>
                  <a:srgbClr val="454240"/>
                </a:solidFill>
                <a:latin typeface="Libre Baskerville" pitchFamily="34" charset="0"/>
                <a:ea typeface="Libre Baskerville" pitchFamily="34" charset="-122"/>
                <a:cs typeface="Libre Baskerville" pitchFamily="34" charset="-120"/>
              </a:rPr>
              <a:t> de multiples </a:t>
            </a:r>
            <a:r>
              <a:rPr lang="en-US" sz="1400" dirty="0" err="1">
                <a:solidFill>
                  <a:srgbClr val="454240"/>
                </a:solidFill>
                <a:latin typeface="Libre Baskerville" pitchFamily="34" charset="0"/>
                <a:ea typeface="Libre Baskerville" pitchFamily="34" charset="-122"/>
                <a:cs typeface="Libre Baskerville" pitchFamily="34" charset="-120"/>
              </a:rPr>
              <a:t>fuentes</a:t>
            </a:r>
            <a:r>
              <a:rPr lang="en-US" sz="1400" dirty="0">
                <a:solidFill>
                  <a:srgbClr val="454240"/>
                </a:solidFill>
                <a:latin typeface="Libre Baskerville" pitchFamily="34" charset="0"/>
                <a:ea typeface="Libre Baskerville" pitchFamily="34" charset="-122"/>
                <a:cs typeface="Libre Baskerville" pitchFamily="34" charset="-120"/>
              </a:rPr>
              <a:t> de </a:t>
            </a:r>
            <a:r>
              <a:rPr lang="en-US" sz="1400" dirty="0" err="1">
                <a:solidFill>
                  <a:srgbClr val="454240"/>
                </a:solidFill>
                <a:latin typeface="Libre Baskerville" pitchFamily="34" charset="0"/>
                <a:ea typeface="Libre Baskerville" pitchFamily="34" charset="-122"/>
                <a:cs typeface="Libre Baskerville" pitchFamily="34" charset="-120"/>
              </a:rPr>
              <a:t>información</a:t>
            </a:r>
            <a:r>
              <a:rPr lang="en-US" sz="1400" dirty="0">
                <a:solidFill>
                  <a:srgbClr val="454240"/>
                </a:solidFill>
                <a:latin typeface="Libre Baskerville" pitchFamily="34" charset="0"/>
                <a:ea typeface="Libre Baskerville" pitchFamily="34" charset="-122"/>
                <a:cs typeface="Libre Baskerville" pitchFamily="34" charset="-120"/>
              </a:rPr>
              <a:t> </a:t>
            </a:r>
            <a:r>
              <a:rPr lang="en-US" sz="1400" dirty="0" err="1">
                <a:solidFill>
                  <a:srgbClr val="454240"/>
                </a:solidFill>
                <a:latin typeface="Libre Baskerville" pitchFamily="34" charset="0"/>
                <a:ea typeface="Libre Baskerville" pitchFamily="34" charset="-122"/>
                <a:cs typeface="Libre Baskerville" pitchFamily="34" charset="-120"/>
              </a:rPr>
              <a:t>médica</a:t>
            </a:r>
            <a:endParaRPr lang="en-US" sz="1400" dirty="0"/>
          </a:p>
        </p:txBody>
      </p:sp>
      <p:sp>
        <p:nvSpPr>
          <p:cNvPr id="25" name="Shape 2">
            <a:extLst>
              <a:ext uri="{FF2B5EF4-FFF2-40B4-BE49-F238E27FC236}">
                <a16:creationId xmlns:a16="http://schemas.microsoft.com/office/drawing/2014/main" id="{C823FD76-3817-DAF9-6EC1-4AB224A6DCC2}"/>
              </a:ext>
            </a:extLst>
          </p:cNvPr>
          <p:cNvSpPr/>
          <p:nvPr/>
        </p:nvSpPr>
        <p:spPr>
          <a:xfrm>
            <a:off x="171410" y="2398123"/>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6" name="Text 3">
            <a:extLst>
              <a:ext uri="{FF2B5EF4-FFF2-40B4-BE49-F238E27FC236}">
                <a16:creationId xmlns:a16="http://schemas.microsoft.com/office/drawing/2014/main" id="{DFF04678-CF86-1C11-8AE1-ED5D68FC1C92}"/>
              </a:ext>
            </a:extLst>
          </p:cNvPr>
          <p:cNvSpPr/>
          <p:nvPr/>
        </p:nvSpPr>
        <p:spPr>
          <a:xfrm>
            <a:off x="347028" y="2386825"/>
            <a:ext cx="148709" cy="416481"/>
          </a:xfrm>
          <a:prstGeom prst="rect">
            <a:avLst/>
          </a:prstGeom>
          <a:noFill/>
          <a:ln/>
        </p:spPr>
        <p:txBody>
          <a:bodyPr wrap="none" rtlCol="0" anchor="t"/>
          <a:lstStyle/>
          <a:p>
            <a:pPr marL="0" indent="0" algn="ctr">
              <a:lnSpc>
                <a:spcPts val="3281"/>
              </a:lnSpc>
              <a:buNone/>
            </a:pPr>
            <a:r>
              <a:rPr lang="en-US" sz="1400" dirty="0">
                <a:solidFill>
                  <a:srgbClr val="454240"/>
                </a:solidFill>
                <a:latin typeface="Libre Baskerville" pitchFamily="34" charset="0"/>
              </a:rPr>
              <a:t>3</a:t>
            </a:r>
            <a:endParaRPr lang="en-US" sz="1400" dirty="0"/>
          </a:p>
        </p:txBody>
      </p:sp>
      <p:sp>
        <p:nvSpPr>
          <p:cNvPr id="27" name="Text 4">
            <a:extLst>
              <a:ext uri="{FF2B5EF4-FFF2-40B4-BE49-F238E27FC236}">
                <a16:creationId xmlns:a16="http://schemas.microsoft.com/office/drawing/2014/main" id="{FD63E1CB-2EEF-0469-CE29-7719E8630DAF}"/>
              </a:ext>
            </a:extLst>
          </p:cNvPr>
          <p:cNvSpPr/>
          <p:nvPr/>
        </p:nvSpPr>
        <p:spPr>
          <a:xfrm>
            <a:off x="893523" y="2474442"/>
            <a:ext cx="7338177" cy="694373"/>
          </a:xfrm>
          <a:prstGeom prst="rect">
            <a:avLst/>
          </a:prstGeom>
          <a:noFill/>
          <a:ln/>
        </p:spPr>
        <p:txBody>
          <a:bodyPr wrap="square" rtlCol="0" anchor="t"/>
          <a:lstStyle/>
          <a:p>
            <a:pPr marL="0" indent="0">
              <a:lnSpc>
                <a:spcPts val="2734"/>
              </a:lnSpc>
              <a:buNone/>
            </a:pPr>
            <a:r>
              <a:rPr lang="en-US" sz="1400" dirty="0" err="1">
                <a:solidFill>
                  <a:srgbClr val="454240"/>
                </a:solidFill>
                <a:latin typeface="Libre Baskerville" pitchFamily="34" charset="0"/>
                <a:ea typeface="Libre Baskerville" pitchFamily="34" charset="-122"/>
                <a:cs typeface="Libre Baskerville" pitchFamily="34" charset="-120"/>
              </a:rPr>
              <a:t>Aplicación</a:t>
            </a:r>
            <a:r>
              <a:rPr lang="en-US" sz="1400" dirty="0">
                <a:solidFill>
                  <a:srgbClr val="454240"/>
                </a:solidFill>
                <a:latin typeface="Libre Baskerville" pitchFamily="34" charset="0"/>
                <a:ea typeface="Libre Baskerville" pitchFamily="34" charset="-122"/>
                <a:cs typeface="Libre Baskerville" pitchFamily="34" charset="-120"/>
              </a:rPr>
              <a:t> </a:t>
            </a:r>
            <a:r>
              <a:rPr lang="en-US" sz="1400" dirty="0" err="1">
                <a:solidFill>
                  <a:srgbClr val="454240"/>
                </a:solidFill>
                <a:latin typeface="Libre Baskerville" pitchFamily="34" charset="0"/>
                <a:ea typeface="Libre Baskerville" pitchFamily="34" charset="-122"/>
                <a:cs typeface="Libre Baskerville" pitchFamily="34" charset="-120"/>
              </a:rPr>
              <a:t>en</a:t>
            </a:r>
            <a:r>
              <a:rPr lang="en-US" sz="1400" dirty="0">
                <a:solidFill>
                  <a:srgbClr val="454240"/>
                </a:solidFill>
                <a:latin typeface="Libre Baskerville" pitchFamily="34" charset="0"/>
                <a:ea typeface="Libre Baskerville" pitchFamily="34" charset="-122"/>
                <a:cs typeface="Libre Baskerville" pitchFamily="34" charset="-120"/>
              </a:rPr>
              <a:t> </a:t>
            </a:r>
            <a:r>
              <a:rPr lang="en-US" sz="1400" dirty="0" err="1">
                <a:solidFill>
                  <a:srgbClr val="454240"/>
                </a:solidFill>
                <a:latin typeface="Libre Baskerville" pitchFamily="34" charset="0"/>
                <a:ea typeface="Libre Baskerville" pitchFamily="34" charset="-122"/>
                <a:cs typeface="Libre Baskerville" pitchFamily="34" charset="-120"/>
              </a:rPr>
              <a:t>el</a:t>
            </a:r>
            <a:r>
              <a:rPr lang="en-US" sz="1400" dirty="0">
                <a:solidFill>
                  <a:srgbClr val="454240"/>
                </a:solidFill>
                <a:latin typeface="Libre Baskerville" pitchFamily="34" charset="0"/>
                <a:ea typeface="Libre Baskerville" pitchFamily="34" charset="-122"/>
                <a:cs typeface="Libre Baskerville" pitchFamily="34" charset="-120"/>
              </a:rPr>
              <a:t> </a:t>
            </a:r>
            <a:r>
              <a:rPr lang="en-US" sz="1400" dirty="0" err="1">
                <a:solidFill>
                  <a:srgbClr val="454240"/>
                </a:solidFill>
                <a:latin typeface="Libre Baskerville" pitchFamily="34" charset="0"/>
                <a:ea typeface="Libre Baskerville" pitchFamily="34" charset="-122"/>
                <a:cs typeface="Libre Baskerville" pitchFamily="34" charset="-120"/>
              </a:rPr>
              <a:t>manejo</a:t>
            </a:r>
            <a:r>
              <a:rPr lang="en-US" sz="1400" dirty="0">
                <a:solidFill>
                  <a:srgbClr val="454240"/>
                </a:solidFill>
                <a:latin typeface="Libre Baskerville" pitchFamily="34" charset="0"/>
                <a:ea typeface="Libre Baskerville" pitchFamily="34" charset="-122"/>
                <a:cs typeface="Libre Baskerville" pitchFamily="34" charset="-120"/>
              </a:rPr>
              <a:t> </a:t>
            </a:r>
            <a:r>
              <a:rPr lang="en-US" sz="1400" dirty="0" err="1">
                <a:solidFill>
                  <a:srgbClr val="454240"/>
                </a:solidFill>
                <a:latin typeface="Libre Baskerville" pitchFamily="34" charset="0"/>
                <a:ea typeface="Libre Baskerville" pitchFamily="34" charset="-122"/>
                <a:cs typeface="Libre Baskerville" pitchFamily="34" charset="-120"/>
              </a:rPr>
              <a:t>automático</a:t>
            </a:r>
            <a:r>
              <a:rPr lang="en-US" sz="1400" dirty="0">
                <a:solidFill>
                  <a:srgbClr val="454240"/>
                </a:solidFill>
                <a:latin typeface="Libre Baskerville" pitchFamily="34" charset="0"/>
                <a:ea typeface="Libre Baskerville" pitchFamily="34" charset="-122"/>
                <a:cs typeface="Libre Baskerville" pitchFamily="34" charset="-120"/>
              </a:rPr>
              <a:t> de </a:t>
            </a:r>
            <a:r>
              <a:rPr lang="en-US" sz="1400" dirty="0" err="1">
                <a:solidFill>
                  <a:srgbClr val="454240"/>
                </a:solidFill>
                <a:latin typeface="Libre Baskerville" pitchFamily="34" charset="0"/>
                <a:ea typeface="Libre Baskerville" pitchFamily="34" charset="-122"/>
                <a:cs typeface="Libre Baskerville" pitchFamily="34" charset="-120"/>
              </a:rPr>
              <a:t>hallazgos</a:t>
            </a:r>
            <a:r>
              <a:rPr lang="en-US" sz="1400" dirty="0">
                <a:solidFill>
                  <a:srgbClr val="454240"/>
                </a:solidFill>
                <a:latin typeface="Libre Baskerville" pitchFamily="34" charset="0"/>
                <a:ea typeface="Libre Baskerville" pitchFamily="34" charset="-122"/>
                <a:cs typeface="Libre Baskerville" pitchFamily="34" charset="-120"/>
              </a:rPr>
              <a:t> </a:t>
            </a:r>
            <a:r>
              <a:rPr lang="en-US" sz="1400" dirty="0" err="1">
                <a:solidFill>
                  <a:srgbClr val="454240"/>
                </a:solidFill>
                <a:latin typeface="Libre Baskerville" pitchFamily="34" charset="0"/>
                <a:ea typeface="Libre Baskerville" pitchFamily="34" charset="-122"/>
                <a:cs typeface="Libre Baskerville" pitchFamily="34" charset="-120"/>
              </a:rPr>
              <a:t>secundarios</a:t>
            </a:r>
            <a:r>
              <a:rPr lang="en-US" sz="1400" dirty="0">
                <a:solidFill>
                  <a:srgbClr val="454240"/>
                </a:solidFill>
                <a:latin typeface="Libre Baskerville" pitchFamily="34" charset="0"/>
                <a:ea typeface="Libre Baskerville" pitchFamily="34" charset="-122"/>
                <a:cs typeface="Libre Baskerville" pitchFamily="34" charset="-120"/>
              </a:rPr>
              <a:t> </a:t>
            </a:r>
            <a:r>
              <a:rPr lang="en-US" sz="1400" dirty="0" err="1">
                <a:solidFill>
                  <a:srgbClr val="454240"/>
                </a:solidFill>
                <a:latin typeface="Libre Baskerville" pitchFamily="34" charset="0"/>
                <a:ea typeface="Libre Baskerville" pitchFamily="34" charset="-122"/>
                <a:cs typeface="Libre Baskerville" pitchFamily="34" charset="-120"/>
              </a:rPr>
              <a:t>en</a:t>
            </a:r>
            <a:r>
              <a:rPr lang="en-US" sz="1400" dirty="0">
                <a:solidFill>
                  <a:srgbClr val="454240"/>
                </a:solidFill>
                <a:latin typeface="Libre Baskerville" pitchFamily="34" charset="0"/>
                <a:ea typeface="Libre Baskerville" pitchFamily="34" charset="-122"/>
                <a:cs typeface="Libre Baskerville" pitchFamily="34" charset="-120"/>
              </a:rPr>
              <a:t> </a:t>
            </a:r>
            <a:r>
              <a:rPr lang="en-US" sz="1400" dirty="0" err="1">
                <a:solidFill>
                  <a:srgbClr val="454240"/>
                </a:solidFill>
                <a:latin typeface="Libre Baskerville" pitchFamily="34" charset="0"/>
                <a:ea typeface="Libre Baskerville" pitchFamily="34" charset="-122"/>
                <a:cs typeface="Libre Baskerville" pitchFamily="34" charset="-120"/>
              </a:rPr>
              <a:t>estudios</a:t>
            </a:r>
            <a:r>
              <a:rPr lang="en-US" sz="1400" dirty="0">
                <a:solidFill>
                  <a:srgbClr val="454240"/>
                </a:solidFill>
                <a:latin typeface="Libre Baskerville" pitchFamily="34" charset="0"/>
                <a:ea typeface="Libre Baskerville" pitchFamily="34" charset="-122"/>
                <a:cs typeface="Libre Baskerville" pitchFamily="34" charset="-120"/>
              </a:rPr>
              <a:t> </a:t>
            </a:r>
            <a:r>
              <a:rPr lang="en-US" sz="1400" dirty="0" err="1">
                <a:solidFill>
                  <a:srgbClr val="454240"/>
                </a:solidFill>
                <a:latin typeface="Libre Baskerville" pitchFamily="34" charset="0"/>
                <a:ea typeface="Libre Baskerville" pitchFamily="34" charset="-122"/>
                <a:cs typeface="Libre Baskerville" pitchFamily="34" charset="-120"/>
              </a:rPr>
              <a:t>genómicos</a:t>
            </a:r>
            <a:endParaRPr lang="en-US" sz="1400" dirty="0"/>
          </a:p>
        </p:txBody>
      </p:sp>
      <p:sp>
        <p:nvSpPr>
          <p:cNvPr id="28" name="Shape 10">
            <a:extLst>
              <a:ext uri="{FF2B5EF4-FFF2-40B4-BE49-F238E27FC236}">
                <a16:creationId xmlns:a16="http://schemas.microsoft.com/office/drawing/2014/main" id="{53818185-1C8F-F428-7009-F6D5219EDE7D}"/>
              </a:ext>
            </a:extLst>
          </p:cNvPr>
          <p:cNvSpPr/>
          <p:nvPr/>
        </p:nvSpPr>
        <p:spPr>
          <a:xfrm>
            <a:off x="171410" y="3208825"/>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29" name="Text 11">
            <a:extLst>
              <a:ext uri="{FF2B5EF4-FFF2-40B4-BE49-F238E27FC236}">
                <a16:creationId xmlns:a16="http://schemas.microsoft.com/office/drawing/2014/main" id="{DBB2FA92-9702-81A5-3148-5118A2CF66F0}"/>
              </a:ext>
            </a:extLst>
          </p:cNvPr>
          <p:cNvSpPr/>
          <p:nvPr/>
        </p:nvSpPr>
        <p:spPr>
          <a:xfrm>
            <a:off x="318691" y="3163409"/>
            <a:ext cx="205383" cy="416481"/>
          </a:xfrm>
          <a:prstGeom prst="rect">
            <a:avLst/>
          </a:prstGeom>
          <a:noFill/>
          <a:ln/>
        </p:spPr>
        <p:txBody>
          <a:bodyPr wrap="none" rtlCol="0" anchor="t"/>
          <a:lstStyle/>
          <a:p>
            <a:pPr marL="0" indent="0" algn="ctr">
              <a:lnSpc>
                <a:spcPts val="3281"/>
              </a:lnSpc>
              <a:buNone/>
            </a:pPr>
            <a:r>
              <a:rPr lang="en-US" sz="1400" dirty="0">
                <a:solidFill>
                  <a:srgbClr val="454240"/>
                </a:solidFill>
                <a:latin typeface="Libre Baskerville" pitchFamily="34" charset="0"/>
              </a:rPr>
              <a:t>4</a:t>
            </a:r>
            <a:endParaRPr lang="en-US" sz="1400" dirty="0"/>
          </a:p>
        </p:txBody>
      </p:sp>
      <p:sp>
        <p:nvSpPr>
          <p:cNvPr id="30" name="Text 12">
            <a:extLst>
              <a:ext uri="{FF2B5EF4-FFF2-40B4-BE49-F238E27FC236}">
                <a16:creationId xmlns:a16="http://schemas.microsoft.com/office/drawing/2014/main" id="{70E83ABE-435A-D538-93FD-1E09BBCBF779}"/>
              </a:ext>
            </a:extLst>
          </p:cNvPr>
          <p:cNvSpPr/>
          <p:nvPr/>
        </p:nvSpPr>
        <p:spPr>
          <a:xfrm>
            <a:off x="893524" y="3285144"/>
            <a:ext cx="3495437" cy="347186"/>
          </a:xfrm>
          <a:prstGeom prst="rect">
            <a:avLst/>
          </a:prstGeom>
          <a:noFill/>
          <a:ln/>
        </p:spPr>
        <p:txBody>
          <a:bodyPr wrap="none" rtlCol="0" anchor="t"/>
          <a:lstStyle/>
          <a:p>
            <a:pPr marL="0" indent="0">
              <a:lnSpc>
                <a:spcPts val="2734"/>
              </a:lnSpc>
              <a:buNone/>
            </a:pPr>
            <a:r>
              <a:rPr lang="en-US" sz="1400" dirty="0" err="1">
                <a:solidFill>
                  <a:srgbClr val="454240"/>
                </a:solidFill>
                <a:latin typeface="Libre Baskerville" pitchFamily="34" charset="0"/>
                <a:ea typeface="Libre Baskerville" pitchFamily="34" charset="-122"/>
                <a:cs typeface="Libre Baskerville" pitchFamily="34" charset="-120"/>
              </a:rPr>
              <a:t>Evaluación</a:t>
            </a:r>
            <a:r>
              <a:rPr lang="en-US" sz="1400" dirty="0">
                <a:solidFill>
                  <a:srgbClr val="454240"/>
                </a:solidFill>
                <a:latin typeface="Libre Baskerville" pitchFamily="34" charset="0"/>
                <a:ea typeface="Libre Baskerville" pitchFamily="34" charset="-122"/>
                <a:cs typeface="Libre Baskerville" pitchFamily="34" charset="-120"/>
              </a:rPr>
              <a:t> exhaustive del chatbot</a:t>
            </a:r>
            <a:endParaRPr lang="en-US" sz="1400" dirty="0"/>
          </a:p>
        </p:txBody>
      </p:sp>
      <p:sp>
        <p:nvSpPr>
          <p:cNvPr id="31" name="Shape 10">
            <a:extLst>
              <a:ext uri="{FF2B5EF4-FFF2-40B4-BE49-F238E27FC236}">
                <a16:creationId xmlns:a16="http://schemas.microsoft.com/office/drawing/2014/main" id="{D4AAB554-7568-3AE4-912E-124744B734D8}"/>
              </a:ext>
            </a:extLst>
          </p:cNvPr>
          <p:cNvSpPr/>
          <p:nvPr/>
        </p:nvSpPr>
        <p:spPr>
          <a:xfrm>
            <a:off x="171410" y="3943208"/>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32" name="Text 11">
            <a:extLst>
              <a:ext uri="{FF2B5EF4-FFF2-40B4-BE49-F238E27FC236}">
                <a16:creationId xmlns:a16="http://schemas.microsoft.com/office/drawing/2014/main" id="{A342A9DA-4EF9-801D-D427-D82774C67B93}"/>
              </a:ext>
            </a:extLst>
          </p:cNvPr>
          <p:cNvSpPr/>
          <p:nvPr/>
        </p:nvSpPr>
        <p:spPr>
          <a:xfrm>
            <a:off x="307120" y="3932439"/>
            <a:ext cx="205383" cy="416481"/>
          </a:xfrm>
          <a:prstGeom prst="rect">
            <a:avLst/>
          </a:prstGeom>
          <a:noFill/>
          <a:ln/>
        </p:spPr>
        <p:txBody>
          <a:bodyPr wrap="none" rtlCol="0" anchor="t"/>
          <a:lstStyle/>
          <a:p>
            <a:pPr marL="0" indent="0" algn="ctr">
              <a:lnSpc>
                <a:spcPts val="3281"/>
              </a:lnSpc>
              <a:buNone/>
            </a:pPr>
            <a:r>
              <a:rPr lang="en-US" sz="1400" dirty="0">
                <a:solidFill>
                  <a:srgbClr val="454240"/>
                </a:solidFill>
                <a:latin typeface="Libre Baskerville" pitchFamily="34" charset="0"/>
              </a:rPr>
              <a:t>5</a:t>
            </a:r>
            <a:endParaRPr lang="en-US" sz="1400" dirty="0"/>
          </a:p>
        </p:txBody>
      </p:sp>
      <p:sp>
        <p:nvSpPr>
          <p:cNvPr id="33" name="Text 12">
            <a:extLst>
              <a:ext uri="{FF2B5EF4-FFF2-40B4-BE49-F238E27FC236}">
                <a16:creationId xmlns:a16="http://schemas.microsoft.com/office/drawing/2014/main" id="{1391DA39-018D-0F76-77BC-AA03182202BA}"/>
              </a:ext>
            </a:extLst>
          </p:cNvPr>
          <p:cNvSpPr/>
          <p:nvPr/>
        </p:nvSpPr>
        <p:spPr>
          <a:xfrm>
            <a:off x="893524" y="4019527"/>
            <a:ext cx="6240897" cy="347186"/>
          </a:xfrm>
          <a:prstGeom prst="rect">
            <a:avLst/>
          </a:prstGeom>
          <a:noFill/>
          <a:ln/>
        </p:spPr>
        <p:txBody>
          <a:bodyPr wrap="none" rtlCol="0" anchor="t"/>
          <a:lstStyle/>
          <a:p>
            <a:pPr marL="0" indent="0">
              <a:lnSpc>
                <a:spcPts val="2734"/>
              </a:lnSpc>
              <a:buNone/>
            </a:pPr>
            <a:r>
              <a:rPr lang="en-US" sz="1400" dirty="0" err="1">
                <a:solidFill>
                  <a:srgbClr val="454240"/>
                </a:solidFill>
                <a:latin typeface="Libre Baskerville" pitchFamily="34" charset="0"/>
                <a:ea typeface="Libre Baskerville" pitchFamily="34" charset="-122"/>
                <a:cs typeface="Libre Baskerville" pitchFamily="34" charset="-120"/>
              </a:rPr>
              <a:t>Identificación</a:t>
            </a:r>
            <a:r>
              <a:rPr lang="en-US" sz="1400" dirty="0">
                <a:solidFill>
                  <a:srgbClr val="454240"/>
                </a:solidFill>
                <a:latin typeface="Libre Baskerville" pitchFamily="34" charset="0"/>
                <a:ea typeface="Libre Baskerville" pitchFamily="34" charset="-122"/>
                <a:cs typeface="Libre Baskerville" pitchFamily="34" charset="-120"/>
              </a:rPr>
              <a:t> de </a:t>
            </a:r>
            <a:r>
              <a:rPr lang="en-US" sz="1400" dirty="0" err="1">
                <a:solidFill>
                  <a:srgbClr val="454240"/>
                </a:solidFill>
                <a:latin typeface="Libre Baskerville" pitchFamily="34" charset="0"/>
                <a:ea typeface="Libre Baskerville" pitchFamily="34" charset="-122"/>
                <a:cs typeface="Libre Baskerville" pitchFamily="34" charset="-120"/>
              </a:rPr>
              <a:t>limitaciones</a:t>
            </a:r>
            <a:r>
              <a:rPr lang="en-US" sz="1400" dirty="0">
                <a:solidFill>
                  <a:srgbClr val="454240"/>
                </a:solidFill>
                <a:latin typeface="Libre Baskerville" pitchFamily="34" charset="0"/>
                <a:ea typeface="Libre Baskerville" pitchFamily="34" charset="-122"/>
                <a:cs typeface="Libre Baskerville" pitchFamily="34" charset="-120"/>
              </a:rPr>
              <a:t> y </a:t>
            </a:r>
            <a:r>
              <a:rPr lang="en-US" sz="1400" dirty="0" err="1">
                <a:solidFill>
                  <a:srgbClr val="454240"/>
                </a:solidFill>
                <a:latin typeface="Libre Baskerville" pitchFamily="34" charset="0"/>
                <a:ea typeface="Libre Baskerville" pitchFamily="34" charset="-122"/>
                <a:cs typeface="Libre Baskerville" pitchFamily="34" charset="-120"/>
              </a:rPr>
              <a:t>desafíos</a:t>
            </a:r>
            <a:endParaRPr lang="en-US" sz="1400" dirty="0"/>
          </a:p>
        </p:txBody>
      </p:sp>
      <p:sp>
        <p:nvSpPr>
          <p:cNvPr id="34" name="Shape 2">
            <a:extLst>
              <a:ext uri="{FF2B5EF4-FFF2-40B4-BE49-F238E27FC236}">
                <a16:creationId xmlns:a16="http://schemas.microsoft.com/office/drawing/2014/main" id="{FC847F10-6F97-E4E9-E72B-FFA6A6593346}"/>
              </a:ext>
            </a:extLst>
          </p:cNvPr>
          <p:cNvSpPr/>
          <p:nvPr/>
        </p:nvSpPr>
        <p:spPr>
          <a:xfrm>
            <a:off x="231439" y="4754029"/>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35" name="Text 3">
            <a:extLst>
              <a:ext uri="{FF2B5EF4-FFF2-40B4-BE49-F238E27FC236}">
                <a16:creationId xmlns:a16="http://schemas.microsoft.com/office/drawing/2014/main" id="{D4FD11CE-7F0A-B0C0-6357-44F3D8B3AC61}"/>
              </a:ext>
            </a:extLst>
          </p:cNvPr>
          <p:cNvSpPr/>
          <p:nvPr/>
        </p:nvSpPr>
        <p:spPr>
          <a:xfrm>
            <a:off x="347026" y="4677591"/>
            <a:ext cx="148709" cy="416481"/>
          </a:xfrm>
          <a:prstGeom prst="rect">
            <a:avLst/>
          </a:prstGeom>
          <a:noFill/>
          <a:ln/>
        </p:spPr>
        <p:txBody>
          <a:bodyPr wrap="none" rtlCol="0" anchor="t"/>
          <a:lstStyle/>
          <a:p>
            <a:pPr marL="0" indent="0" algn="ctr">
              <a:lnSpc>
                <a:spcPts val="3281"/>
              </a:lnSpc>
              <a:buNone/>
            </a:pPr>
            <a:r>
              <a:rPr lang="en-US" sz="1400" dirty="0">
                <a:solidFill>
                  <a:srgbClr val="454240"/>
                </a:solidFill>
                <a:latin typeface="Libre Baskerville" pitchFamily="34" charset="0"/>
                <a:ea typeface="Libre Baskerville" pitchFamily="34" charset="-122"/>
                <a:cs typeface="Libre Baskerville" pitchFamily="34" charset="-120"/>
              </a:rPr>
              <a:t>6</a:t>
            </a:r>
            <a:endParaRPr lang="en-US" sz="1400" dirty="0"/>
          </a:p>
        </p:txBody>
      </p:sp>
      <p:sp>
        <p:nvSpPr>
          <p:cNvPr id="36" name="Text 4">
            <a:extLst>
              <a:ext uri="{FF2B5EF4-FFF2-40B4-BE49-F238E27FC236}">
                <a16:creationId xmlns:a16="http://schemas.microsoft.com/office/drawing/2014/main" id="{2AB74AC3-170F-15B1-20E2-42B6EE481A42}"/>
              </a:ext>
            </a:extLst>
          </p:cNvPr>
          <p:cNvSpPr/>
          <p:nvPr/>
        </p:nvSpPr>
        <p:spPr>
          <a:xfrm>
            <a:off x="953552" y="4830348"/>
            <a:ext cx="7175618" cy="694373"/>
          </a:xfrm>
          <a:prstGeom prst="rect">
            <a:avLst/>
          </a:prstGeom>
          <a:noFill/>
          <a:ln/>
        </p:spPr>
        <p:txBody>
          <a:bodyPr wrap="square" rtlCol="0" anchor="t"/>
          <a:lstStyle/>
          <a:p>
            <a:pPr marL="0" indent="0">
              <a:lnSpc>
                <a:spcPts val="2734"/>
              </a:lnSpc>
              <a:buNone/>
            </a:pPr>
            <a:r>
              <a:rPr lang="en-US" sz="1400" dirty="0" err="1">
                <a:solidFill>
                  <a:srgbClr val="454240"/>
                </a:solidFill>
                <a:latin typeface="Libre Baskerville" pitchFamily="34" charset="0"/>
                <a:ea typeface="Libre Baskerville" pitchFamily="34" charset="-122"/>
                <a:cs typeface="Libre Baskerville" pitchFamily="34" charset="-120"/>
              </a:rPr>
              <a:t>Expansión</a:t>
            </a:r>
            <a:r>
              <a:rPr lang="en-US" sz="1400" dirty="0">
                <a:solidFill>
                  <a:srgbClr val="454240"/>
                </a:solidFill>
                <a:latin typeface="Libre Baskerville" pitchFamily="34" charset="0"/>
                <a:ea typeface="Libre Baskerville" pitchFamily="34" charset="-122"/>
                <a:cs typeface="Libre Baskerville" pitchFamily="34" charset="-120"/>
              </a:rPr>
              <a:t> de la base de </a:t>
            </a:r>
            <a:r>
              <a:rPr lang="en-US" sz="1400" dirty="0" err="1">
                <a:solidFill>
                  <a:srgbClr val="454240"/>
                </a:solidFill>
                <a:latin typeface="Libre Baskerville" pitchFamily="34" charset="0"/>
                <a:ea typeface="Libre Baskerville" pitchFamily="34" charset="-122"/>
                <a:cs typeface="Libre Baskerville" pitchFamily="34" charset="-120"/>
              </a:rPr>
              <a:t>conocimientos</a:t>
            </a:r>
            <a:r>
              <a:rPr lang="en-US" sz="1400" dirty="0">
                <a:solidFill>
                  <a:srgbClr val="454240"/>
                </a:solidFill>
                <a:latin typeface="Libre Baskerville" pitchFamily="34" charset="0"/>
                <a:ea typeface="Libre Baskerville" pitchFamily="34" charset="-122"/>
                <a:cs typeface="Libre Baskerville" pitchFamily="34" charset="-120"/>
              </a:rPr>
              <a:t> del chatbot</a:t>
            </a:r>
            <a:endParaRPr lang="en-US" sz="1400" dirty="0"/>
          </a:p>
        </p:txBody>
      </p:sp>
      <p:sp>
        <p:nvSpPr>
          <p:cNvPr id="37" name="Shape 10">
            <a:extLst>
              <a:ext uri="{FF2B5EF4-FFF2-40B4-BE49-F238E27FC236}">
                <a16:creationId xmlns:a16="http://schemas.microsoft.com/office/drawing/2014/main" id="{7D622972-A050-9947-C648-8C6A3DF3A88B}"/>
              </a:ext>
            </a:extLst>
          </p:cNvPr>
          <p:cNvSpPr/>
          <p:nvPr/>
        </p:nvSpPr>
        <p:spPr>
          <a:xfrm>
            <a:off x="231439" y="5564731"/>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38" name="Text 11">
            <a:extLst>
              <a:ext uri="{FF2B5EF4-FFF2-40B4-BE49-F238E27FC236}">
                <a16:creationId xmlns:a16="http://schemas.microsoft.com/office/drawing/2014/main" id="{BD4879AD-B1FA-0E19-13ED-9FE35B67B2B9}"/>
              </a:ext>
            </a:extLst>
          </p:cNvPr>
          <p:cNvSpPr/>
          <p:nvPr/>
        </p:nvSpPr>
        <p:spPr>
          <a:xfrm>
            <a:off x="318688" y="5488412"/>
            <a:ext cx="205383" cy="416481"/>
          </a:xfrm>
          <a:prstGeom prst="rect">
            <a:avLst/>
          </a:prstGeom>
          <a:noFill/>
          <a:ln/>
        </p:spPr>
        <p:txBody>
          <a:bodyPr wrap="none" rtlCol="0" anchor="t"/>
          <a:lstStyle/>
          <a:p>
            <a:pPr marL="0" indent="0" algn="ctr">
              <a:lnSpc>
                <a:spcPts val="3281"/>
              </a:lnSpc>
              <a:buNone/>
            </a:pPr>
            <a:r>
              <a:rPr lang="en-US" sz="1400" dirty="0">
                <a:solidFill>
                  <a:srgbClr val="454240"/>
                </a:solidFill>
                <a:latin typeface="Libre Baskerville" pitchFamily="34" charset="0"/>
                <a:ea typeface="Libre Baskerville" pitchFamily="34" charset="-122"/>
                <a:cs typeface="Libre Baskerville" pitchFamily="34" charset="-120"/>
              </a:rPr>
              <a:t>7</a:t>
            </a:r>
            <a:endParaRPr lang="en-US" sz="1400" dirty="0"/>
          </a:p>
        </p:txBody>
      </p:sp>
      <p:sp>
        <p:nvSpPr>
          <p:cNvPr id="39" name="Text 12">
            <a:extLst>
              <a:ext uri="{FF2B5EF4-FFF2-40B4-BE49-F238E27FC236}">
                <a16:creationId xmlns:a16="http://schemas.microsoft.com/office/drawing/2014/main" id="{E775326E-649C-E730-E128-260CF82E507B}"/>
              </a:ext>
            </a:extLst>
          </p:cNvPr>
          <p:cNvSpPr/>
          <p:nvPr/>
        </p:nvSpPr>
        <p:spPr>
          <a:xfrm>
            <a:off x="953553" y="5641050"/>
            <a:ext cx="8496417" cy="270868"/>
          </a:xfrm>
          <a:prstGeom prst="rect">
            <a:avLst/>
          </a:prstGeom>
          <a:noFill/>
          <a:ln/>
        </p:spPr>
        <p:txBody>
          <a:bodyPr wrap="none" rtlCol="0" anchor="t"/>
          <a:lstStyle/>
          <a:p>
            <a:pPr marL="0" indent="0">
              <a:lnSpc>
                <a:spcPts val="2734"/>
              </a:lnSpc>
              <a:buNone/>
            </a:pPr>
            <a:r>
              <a:rPr lang="en-US" sz="1400" dirty="0" err="1">
                <a:solidFill>
                  <a:srgbClr val="454240"/>
                </a:solidFill>
                <a:latin typeface="Libre Baskerville" pitchFamily="34" charset="0"/>
              </a:rPr>
              <a:t>Integración</a:t>
            </a:r>
            <a:r>
              <a:rPr lang="en-US" sz="1400" dirty="0">
                <a:solidFill>
                  <a:srgbClr val="454240"/>
                </a:solidFill>
                <a:latin typeface="Libre Baskerville" pitchFamily="34" charset="0"/>
              </a:rPr>
              <a:t> de </a:t>
            </a:r>
            <a:r>
              <a:rPr lang="en-US" sz="1400" dirty="0" err="1">
                <a:solidFill>
                  <a:srgbClr val="454240"/>
                </a:solidFill>
                <a:latin typeface="Libre Baskerville" pitchFamily="34" charset="0"/>
              </a:rPr>
              <a:t>técnicas</a:t>
            </a:r>
            <a:r>
              <a:rPr lang="en-US" sz="1400" dirty="0">
                <a:solidFill>
                  <a:srgbClr val="454240"/>
                </a:solidFill>
                <a:latin typeface="Libre Baskerville" pitchFamily="34" charset="0"/>
              </a:rPr>
              <a:t> de </a:t>
            </a:r>
            <a:r>
              <a:rPr lang="en-US" sz="1400" dirty="0" err="1">
                <a:solidFill>
                  <a:srgbClr val="454240"/>
                </a:solidFill>
                <a:latin typeface="Libre Baskerville" pitchFamily="34" charset="0"/>
              </a:rPr>
              <a:t>aprendizaje</a:t>
            </a:r>
            <a:r>
              <a:rPr lang="en-US" sz="1400" dirty="0">
                <a:solidFill>
                  <a:srgbClr val="454240"/>
                </a:solidFill>
                <a:latin typeface="Libre Baskerville" pitchFamily="34" charset="0"/>
              </a:rPr>
              <a:t> </a:t>
            </a:r>
            <a:r>
              <a:rPr lang="en-US" sz="1400" dirty="0" err="1">
                <a:solidFill>
                  <a:srgbClr val="454240"/>
                </a:solidFill>
                <a:latin typeface="Libre Baskerville" pitchFamily="34" charset="0"/>
              </a:rPr>
              <a:t>por</a:t>
            </a:r>
            <a:r>
              <a:rPr lang="en-US" sz="1400" dirty="0">
                <a:solidFill>
                  <a:srgbClr val="454240"/>
                </a:solidFill>
                <a:latin typeface="Libre Baskerville" pitchFamily="34" charset="0"/>
              </a:rPr>
              <a:t> </a:t>
            </a:r>
            <a:r>
              <a:rPr lang="en-US" sz="1400" dirty="0" err="1">
                <a:solidFill>
                  <a:srgbClr val="454240"/>
                </a:solidFill>
                <a:latin typeface="Libre Baskerville" pitchFamily="34" charset="0"/>
              </a:rPr>
              <a:t>refuerzo</a:t>
            </a:r>
            <a:endParaRPr lang="en-US" sz="1400" dirty="0"/>
          </a:p>
        </p:txBody>
      </p:sp>
      <p:sp>
        <p:nvSpPr>
          <p:cNvPr id="40" name="Shape 2">
            <a:extLst>
              <a:ext uri="{FF2B5EF4-FFF2-40B4-BE49-F238E27FC236}">
                <a16:creationId xmlns:a16="http://schemas.microsoft.com/office/drawing/2014/main" id="{A8AFA82D-2B7A-BAB6-5FFB-1642C404452C}"/>
              </a:ext>
            </a:extLst>
          </p:cNvPr>
          <p:cNvSpPr/>
          <p:nvPr/>
        </p:nvSpPr>
        <p:spPr>
          <a:xfrm>
            <a:off x="231439" y="6299114"/>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41" name="Text 3">
            <a:extLst>
              <a:ext uri="{FF2B5EF4-FFF2-40B4-BE49-F238E27FC236}">
                <a16:creationId xmlns:a16="http://schemas.microsoft.com/office/drawing/2014/main" id="{ECB79A8A-2566-E208-7A39-D15612A06B72}"/>
              </a:ext>
            </a:extLst>
          </p:cNvPr>
          <p:cNvSpPr/>
          <p:nvPr/>
        </p:nvSpPr>
        <p:spPr>
          <a:xfrm>
            <a:off x="407057" y="6340786"/>
            <a:ext cx="148709" cy="416481"/>
          </a:xfrm>
          <a:prstGeom prst="rect">
            <a:avLst/>
          </a:prstGeom>
          <a:noFill/>
          <a:ln/>
        </p:spPr>
        <p:txBody>
          <a:bodyPr wrap="none" rtlCol="0" anchor="t"/>
          <a:lstStyle/>
          <a:p>
            <a:pPr marL="0" indent="0" algn="ctr">
              <a:lnSpc>
                <a:spcPts val="3281"/>
              </a:lnSpc>
              <a:buNone/>
            </a:pPr>
            <a:r>
              <a:rPr lang="en-US" sz="1400" dirty="0">
                <a:solidFill>
                  <a:srgbClr val="454240"/>
                </a:solidFill>
                <a:latin typeface="Libre Baskerville" pitchFamily="34" charset="0"/>
              </a:rPr>
              <a:t>8</a:t>
            </a:r>
            <a:endParaRPr lang="en-US" sz="1400" dirty="0"/>
          </a:p>
        </p:txBody>
      </p:sp>
      <p:sp>
        <p:nvSpPr>
          <p:cNvPr id="42" name="Text 4">
            <a:extLst>
              <a:ext uri="{FF2B5EF4-FFF2-40B4-BE49-F238E27FC236}">
                <a16:creationId xmlns:a16="http://schemas.microsoft.com/office/drawing/2014/main" id="{76095294-6588-387C-78B7-C8B450009B0E}"/>
              </a:ext>
            </a:extLst>
          </p:cNvPr>
          <p:cNvSpPr/>
          <p:nvPr/>
        </p:nvSpPr>
        <p:spPr>
          <a:xfrm>
            <a:off x="953552" y="6375433"/>
            <a:ext cx="7338177" cy="694373"/>
          </a:xfrm>
          <a:prstGeom prst="rect">
            <a:avLst/>
          </a:prstGeom>
          <a:noFill/>
          <a:ln/>
        </p:spPr>
        <p:txBody>
          <a:bodyPr wrap="square" rtlCol="0" anchor="t"/>
          <a:lstStyle/>
          <a:p>
            <a:pPr marL="0" indent="0">
              <a:lnSpc>
                <a:spcPts val="2734"/>
              </a:lnSpc>
              <a:buNone/>
            </a:pPr>
            <a:r>
              <a:rPr lang="en-US" sz="1400" dirty="0" err="1">
                <a:solidFill>
                  <a:srgbClr val="454240"/>
                </a:solidFill>
                <a:latin typeface="Libre Baskerville" pitchFamily="34" charset="0"/>
                <a:ea typeface="Libre Baskerville" pitchFamily="34" charset="-122"/>
                <a:cs typeface="Libre Baskerville" pitchFamily="34" charset="-120"/>
              </a:rPr>
              <a:t>Exploración</a:t>
            </a:r>
            <a:r>
              <a:rPr lang="en-US" sz="1400" dirty="0">
                <a:solidFill>
                  <a:srgbClr val="454240"/>
                </a:solidFill>
                <a:latin typeface="Libre Baskerville" pitchFamily="34" charset="0"/>
                <a:ea typeface="Libre Baskerville" pitchFamily="34" charset="-122"/>
                <a:cs typeface="Libre Baskerville" pitchFamily="34" charset="-120"/>
              </a:rPr>
              <a:t> de </a:t>
            </a:r>
            <a:r>
              <a:rPr lang="en-US" sz="1400" dirty="0" err="1">
                <a:solidFill>
                  <a:srgbClr val="454240"/>
                </a:solidFill>
                <a:latin typeface="Libre Baskerville" pitchFamily="34" charset="0"/>
                <a:ea typeface="Libre Baskerville" pitchFamily="34" charset="-122"/>
                <a:cs typeface="Libre Baskerville" pitchFamily="34" charset="-120"/>
              </a:rPr>
              <a:t>enfoques</a:t>
            </a:r>
            <a:r>
              <a:rPr lang="en-US" sz="1400" dirty="0">
                <a:solidFill>
                  <a:srgbClr val="454240"/>
                </a:solidFill>
                <a:latin typeface="Libre Baskerville" pitchFamily="34" charset="0"/>
                <a:ea typeface="Libre Baskerville" pitchFamily="34" charset="-122"/>
                <a:cs typeface="Libre Baskerville" pitchFamily="34" charset="-120"/>
              </a:rPr>
              <a:t> </a:t>
            </a:r>
            <a:r>
              <a:rPr lang="en-US" sz="1400" dirty="0" err="1">
                <a:solidFill>
                  <a:srgbClr val="454240"/>
                </a:solidFill>
                <a:latin typeface="Libre Baskerville" pitchFamily="34" charset="0"/>
                <a:ea typeface="Libre Baskerville" pitchFamily="34" charset="-122"/>
                <a:cs typeface="Libre Baskerville" pitchFamily="34" charset="-120"/>
              </a:rPr>
              <a:t>multimodales</a:t>
            </a:r>
            <a:endParaRPr lang="en-US" sz="1400" dirty="0"/>
          </a:p>
        </p:txBody>
      </p:sp>
      <p:sp>
        <p:nvSpPr>
          <p:cNvPr id="43" name="Shape 10">
            <a:extLst>
              <a:ext uri="{FF2B5EF4-FFF2-40B4-BE49-F238E27FC236}">
                <a16:creationId xmlns:a16="http://schemas.microsoft.com/office/drawing/2014/main" id="{76D7F941-85FF-C78A-8153-17DB452E3CF9}"/>
              </a:ext>
            </a:extLst>
          </p:cNvPr>
          <p:cNvSpPr/>
          <p:nvPr/>
        </p:nvSpPr>
        <p:spPr>
          <a:xfrm>
            <a:off x="231439" y="6986904"/>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44" name="Text 11">
            <a:extLst>
              <a:ext uri="{FF2B5EF4-FFF2-40B4-BE49-F238E27FC236}">
                <a16:creationId xmlns:a16="http://schemas.microsoft.com/office/drawing/2014/main" id="{CD64F947-D1A3-90B0-EA6B-0CFC0A9D82EA}"/>
              </a:ext>
            </a:extLst>
          </p:cNvPr>
          <p:cNvSpPr/>
          <p:nvPr/>
        </p:nvSpPr>
        <p:spPr>
          <a:xfrm>
            <a:off x="357912" y="6940290"/>
            <a:ext cx="205383" cy="416481"/>
          </a:xfrm>
          <a:prstGeom prst="rect">
            <a:avLst/>
          </a:prstGeom>
          <a:noFill/>
          <a:ln/>
        </p:spPr>
        <p:txBody>
          <a:bodyPr wrap="none" rtlCol="0" anchor="t"/>
          <a:lstStyle/>
          <a:p>
            <a:pPr marL="0" indent="0" algn="ctr">
              <a:lnSpc>
                <a:spcPts val="3281"/>
              </a:lnSpc>
              <a:buNone/>
            </a:pPr>
            <a:r>
              <a:rPr lang="en-US" sz="1400" dirty="0">
                <a:solidFill>
                  <a:srgbClr val="454240"/>
                </a:solidFill>
                <a:latin typeface="Libre Baskerville" pitchFamily="34" charset="0"/>
              </a:rPr>
              <a:t>9</a:t>
            </a:r>
            <a:endParaRPr lang="en-US" sz="1400" dirty="0"/>
          </a:p>
        </p:txBody>
      </p:sp>
      <p:sp>
        <p:nvSpPr>
          <p:cNvPr id="45" name="Text 12">
            <a:extLst>
              <a:ext uri="{FF2B5EF4-FFF2-40B4-BE49-F238E27FC236}">
                <a16:creationId xmlns:a16="http://schemas.microsoft.com/office/drawing/2014/main" id="{D623C778-325F-44E0-1D79-C7DA74D14219}"/>
              </a:ext>
            </a:extLst>
          </p:cNvPr>
          <p:cNvSpPr/>
          <p:nvPr/>
        </p:nvSpPr>
        <p:spPr>
          <a:xfrm>
            <a:off x="953553" y="7063223"/>
            <a:ext cx="3495437" cy="347186"/>
          </a:xfrm>
          <a:prstGeom prst="rect">
            <a:avLst/>
          </a:prstGeom>
          <a:noFill/>
          <a:ln/>
        </p:spPr>
        <p:txBody>
          <a:bodyPr wrap="none" rtlCol="0" anchor="t"/>
          <a:lstStyle/>
          <a:p>
            <a:pPr marL="0" indent="0">
              <a:lnSpc>
                <a:spcPts val="2734"/>
              </a:lnSpc>
              <a:buNone/>
            </a:pPr>
            <a:r>
              <a:rPr lang="en-US" sz="1400" dirty="0" err="1">
                <a:solidFill>
                  <a:srgbClr val="454240"/>
                </a:solidFill>
                <a:latin typeface="Libre Baskerville" pitchFamily="34" charset="0"/>
                <a:ea typeface="Libre Baskerville" pitchFamily="34" charset="-122"/>
                <a:cs typeface="Libre Baskerville" pitchFamily="34" charset="-120"/>
              </a:rPr>
              <a:t>Realización</a:t>
            </a:r>
            <a:r>
              <a:rPr lang="en-US" sz="1400" dirty="0">
                <a:solidFill>
                  <a:srgbClr val="454240"/>
                </a:solidFill>
                <a:latin typeface="Libre Baskerville" pitchFamily="34" charset="0"/>
                <a:ea typeface="Libre Baskerville" pitchFamily="34" charset="-122"/>
                <a:cs typeface="Libre Baskerville" pitchFamily="34" charset="-120"/>
              </a:rPr>
              <a:t> de </a:t>
            </a:r>
            <a:r>
              <a:rPr lang="en-US" sz="1400" dirty="0" err="1">
                <a:solidFill>
                  <a:srgbClr val="454240"/>
                </a:solidFill>
                <a:latin typeface="Libre Baskerville" pitchFamily="34" charset="0"/>
                <a:ea typeface="Libre Baskerville" pitchFamily="34" charset="-122"/>
                <a:cs typeface="Libre Baskerville" pitchFamily="34" charset="-120"/>
              </a:rPr>
              <a:t>estudios</a:t>
            </a:r>
            <a:r>
              <a:rPr lang="en-US" sz="1400" dirty="0">
                <a:solidFill>
                  <a:srgbClr val="454240"/>
                </a:solidFill>
                <a:latin typeface="Libre Baskerville" pitchFamily="34" charset="0"/>
                <a:ea typeface="Libre Baskerville" pitchFamily="34" charset="-122"/>
                <a:cs typeface="Libre Baskerville" pitchFamily="34" charset="-120"/>
              </a:rPr>
              <a:t> </a:t>
            </a:r>
            <a:r>
              <a:rPr lang="en-US" sz="1400" dirty="0" err="1">
                <a:solidFill>
                  <a:srgbClr val="454240"/>
                </a:solidFill>
                <a:latin typeface="Libre Baskerville" pitchFamily="34" charset="0"/>
                <a:ea typeface="Libre Baskerville" pitchFamily="34" charset="-122"/>
                <a:cs typeface="Libre Baskerville" pitchFamily="34" charset="-120"/>
              </a:rPr>
              <a:t>clínicos</a:t>
            </a:r>
            <a:r>
              <a:rPr lang="en-US" sz="1400" dirty="0">
                <a:solidFill>
                  <a:srgbClr val="454240"/>
                </a:solidFill>
                <a:latin typeface="Libre Baskerville" pitchFamily="34" charset="0"/>
                <a:ea typeface="Libre Baskerville" pitchFamily="34" charset="-122"/>
                <a:cs typeface="Libre Baskerville" pitchFamily="34" charset="-120"/>
              </a:rPr>
              <a:t> a gran </a:t>
            </a:r>
            <a:r>
              <a:rPr lang="en-US" sz="1400" dirty="0" err="1">
                <a:solidFill>
                  <a:srgbClr val="454240"/>
                </a:solidFill>
                <a:latin typeface="Libre Baskerville" pitchFamily="34" charset="0"/>
                <a:ea typeface="Libre Baskerville" pitchFamily="34" charset="-122"/>
                <a:cs typeface="Libre Baskerville" pitchFamily="34" charset="-120"/>
              </a:rPr>
              <a:t>escala</a:t>
            </a:r>
            <a:endParaRPr lang="en-US" sz="1400" dirty="0"/>
          </a:p>
        </p:txBody>
      </p:sp>
      <p:sp>
        <p:nvSpPr>
          <p:cNvPr id="46" name="Shape 10">
            <a:extLst>
              <a:ext uri="{FF2B5EF4-FFF2-40B4-BE49-F238E27FC236}">
                <a16:creationId xmlns:a16="http://schemas.microsoft.com/office/drawing/2014/main" id="{CC194E42-AABB-E1A9-D771-19DA9FEF4C3E}"/>
              </a:ext>
            </a:extLst>
          </p:cNvPr>
          <p:cNvSpPr/>
          <p:nvPr/>
        </p:nvSpPr>
        <p:spPr>
          <a:xfrm>
            <a:off x="231439" y="7721287"/>
            <a:ext cx="499943" cy="499943"/>
          </a:xfrm>
          <a:prstGeom prst="roundRect">
            <a:avLst>
              <a:gd name="adj" fmla="val 20000"/>
            </a:avLst>
          </a:prstGeom>
          <a:solidFill>
            <a:srgbClr val="F7EDD4"/>
          </a:solidFill>
          <a:ln w="7620">
            <a:solidFill>
              <a:srgbClr val="DDD3BA"/>
            </a:solidFill>
            <a:prstDash val="solid"/>
          </a:ln>
        </p:spPr>
        <p:txBody>
          <a:bodyPr/>
          <a:lstStyle/>
          <a:p>
            <a:endParaRPr lang="es-ES" sz="1400"/>
          </a:p>
        </p:txBody>
      </p:sp>
      <p:sp>
        <p:nvSpPr>
          <p:cNvPr id="47" name="Text 11">
            <a:extLst>
              <a:ext uri="{FF2B5EF4-FFF2-40B4-BE49-F238E27FC236}">
                <a16:creationId xmlns:a16="http://schemas.microsoft.com/office/drawing/2014/main" id="{1E0391D8-B325-0ADF-E00B-741311797428}"/>
              </a:ext>
            </a:extLst>
          </p:cNvPr>
          <p:cNvSpPr/>
          <p:nvPr/>
        </p:nvSpPr>
        <p:spPr>
          <a:xfrm>
            <a:off x="378720" y="7762959"/>
            <a:ext cx="205383" cy="416481"/>
          </a:xfrm>
          <a:prstGeom prst="rect">
            <a:avLst/>
          </a:prstGeom>
          <a:noFill/>
          <a:ln/>
        </p:spPr>
        <p:txBody>
          <a:bodyPr wrap="none" rtlCol="0" anchor="t"/>
          <a:lstStyle/>
          <a:p>
            <a:pPr marL="0" indent="0" algn="ctr">
              <a:lnSpc>
                <a:spcPts val="3281"/>
              </a:lnSpc>
              <a:buNone/>
            </a:pPr>
            <a:r>
              <a:rPr lang="en-US" sz="1400" dirty="0">
                <a:solidFill>
                  <a:srgbClr val="454240"/>
                </a:solidFill>
                <a:latin typeface="Libre Baskerville" pitchFamily="34" charset="0"/>
              </a:rPr>
              <a:t>10</a:t>
            </a:r>
            <a:endParaRPr lang="en-US" sz="1400" dirty="0"/>
          </a:p>
        </p:txBody>
      </p:sp>
      <p:sp>
        <p:nvSpPr>
          <p:cNvPr id="48" name="Text 12">
            <a:extLst>
              <a:ext uri="{FF2B5EF4-FFF2-40B4-BE49-F238E27FC236}">
                <a16:creationId xmlns:a16="http://schemas.microsoft.com/office/drawing/2014/main" id="{36BD656B-8860-1901-66DD-0F93D815D466}"/>
              </a:ext>
            </a:extLst>
          </p:cNvPr>
          <p:cNvSpPr/>
          <p:nvPr/>
        </p:nvSpPr>
        <p:spPr>
          <a:xfrm>
            <a:off x="953553" y="7797606"/>
            <a:ext cx="6240897" cy="347186"/>
          </a:xfrm>
          <a:prstGeom prst="rect">
            <a:avLst/>
          </a:prstGeom>
          <a:noFill/>
          <a:ln/>
        </p:spPr>
        <p:txBody>
          <a:bodyPr wrap="none" rtlCol="0" anchor="t"/>
          <a:lstStyle/>
          <a:p>
            <a:pPr marL="0" indent="0">
              <a:lnSpc>
                <a:spcPts val="2734"/>
              </a:lnSpc>
              <a:buNone/>
            </a:pPr>
            <a:r>
              <a:rPr lang="en-US" sz="1400" dirty="0" err="1">
                <a:solidFill>
                  <a:srgbClr val="454240"/>
                </a:solidFill>
                <a:latin typeface="Libre Baskerville" pitchFamily="34" charset="0"/>
                <a:ea typeface="Libre Baskerville" pitchFamily="34" charset="-122"/>
                <a:cs typeface="Libre Baskerville" pitchFamily="34" charset="-120"/>
              </a:rPr>
              <a:t>Colaboración</a:t>
            </a:r>
            <a:r>
              <a:rPr lang="en-US" sz="1400" dirty="0">
                <a:solidFill>
                  <a:srgbClr val="454240"/>
                </a:solidFill>
                <a:latin typeface="Libre Baskerville" pitchFamily="34" charset="0"/>
                <a:ea typeface="Libre Baskerville" pitchFamily="34" charset="-122"/>
                <a:cs typeface="Libre Baskerville" pitchFamily="34" charset="-120"/>
              </a:rPr>
              <a:t> </a:t>
            </a:r>
            <a:r>
              <a:rPr lang="en-US" sz="1400" dirty="0" err="1">
                <a:solidFill>
                  <a:srgbClr val="454240"/>
                </a:solidFill>
                <a:latin typeface="Libre Baskerville" pitchFamily="34" charset="0"/>
                <a:ea typeface="Libre Baskerville" pitchFamily="34" charset="-122"/>
                <a:cs typeface="Libre Baskerville" pitchFamily="34" charset="-120"/>
              </a:rPr>
              <a:t>interdisciplinaria</a:t>
            </a:r>
            <a:endParaRPr lang="en-US" sz="1400" dirty="0"/>
          </a:p>
        </p:txBody>
      </p:sp>
      <p:sp>
        <p:nvSpPr>
          <p:cNvPr id="2" name="Title 1">
            <a:extLst>
              <a:ext uri="{FF2B5EF4-FFF2-40B4-BE49-F238E27FC236}">
                <a16:creationId xmlns:a16="http://schemas.microsoft.com/office/drawing/2014/main" id="{F94E29DA-702E-4CCE-2B38-CB62D6BF1958}"/>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5. Conclusión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7CAAFFF8-8030-76DD-3A36-8F3C54FBF53B}"/>
              </a:ext>
            </a:extLst>
          </p:cNvPr>
          <p:cNvSpPr/>
          <p:nvPr/>
        </p:nvSpPr>
        <p:spPr>
          <a:xfrm>
            <a:off x="0" y="62507"/>
            <a:ext cx="14630400" cy="8229600"/>
          </a:xfrm>
          <a:prstGeom prst="rect">
            <a:avLst/>
          </a:prstGeom>
          <a:solidFill>
            <a:srgbClr val="FFFDFA"/>
          </a:solidFill>
          <a:ln/>
        </p:spPr>
        <p:txBody>
          <a:bodyPr/>
          <a:lstStyle/>
          <a:p>
            <a:endParaRPr lang="es-ES" dirty="0"/>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1. Introducción</a:t>
            </a:r>
          </a:p>
        </p:txBody>
      </p:sp>
      <p:sp>
        <p:nvSpPr>
          <p:cNvPr id="2" name="Shape 2">
            <a:extLst>
              <a:ext uri="{FF2B5EF4-FFF2-40B4-BE49-F238E27FC236}">
                <a16:creationId xmlns:a16="http://schemas.microsoft.com/office/drawing/2014/main" id="{F8E43918-A96A-9C1E-3859-3EDDBAA3B9E6}"/>
              </a:ext>
            </a:extLst>
          </p:cNvPr>
          <p:cNvSpPr/>
          <p:nvPr/>
        </p:nvSpPr>
        <p:spPr>
          <a:xfrm>
            <a:off x="1808202" y="2818804"/>
            <a:ext cx="5166122" cy="2717006"/>
          </a:xfrm>
          <a:prstGeom prst="roundRect">
            <a:avLst>
              <a:gd name="adj" fmla="val 3680"/>
            </a:avLst>
          </a:prstGeom>
          <a:solidFill>
            <a:srgbClr val="F7EDD4"/>
          </a:solidFill>
          <a:ln w="7620">
            <a:solidFill>
              <a:srgbClr val="DDD3BA"/>
            </a:solidFill>
            <a:prstDash val="solid"/>
          </a:ln>
        </p:spPr>
        <p:txBody>
          <a:bodyPr/>
          <a:lstStyle/>
          <a:p>
            <a:endParaRPr lang="es-ES"/>
          </a:p>
        </p:txBody>
      </p:sp>
      <p:sp>
        <p:nvSpPr>
          <p:cNvPr id="3" name="Text 3">
            <a:extLst>
              <a:ext uri="{FF2B5EF4-FFF2-40B4-BE49-F238E27FC236}">
                <a16:creationId xmlns:a16="http://schemas.microsoft.com/office/drawing/2014/main" id="{142CBBAA-2639-87E2-32BE-42FCB5FAADF2}"/>
              </a:ext>
            </a:extLst>
          </p:cNvPr>
          <p:cNvSpPr/>
          <p:nvPr/>
        </p:nvSpPr>
        <p:spPr>
          <a:xfrm>
            <a:off x="2037992" y="3048594"/>
            <a:ext cx="2777490" cy="347186"/>
          </a:xfrm>
          <a:prstGeom prst="rect">
            <a:avLst/>
          </a:prstGeom>
          <a:noFill/>
          <a:ln/>
        </p:spPr>
        <p:txBody>
          <a:bodyPr wrap="none" rtlCol="0" anchor="t"/>
          <a:lstStyle/>
          <a:p>
            <a:pPr marL="0" indent="0">
              <a:lnSpc>
                <a:spcPts val="2734"/>
              </a:lnSpc>
              <a:buNone/>
            </a:pPr>
            <a:r>
              <a:rPr lang="en-US" sz="2187" dirty="0">
                <a:latin typeface="Libre Baskerville" pitchFamily="34" charset="0"/>
                <a:ea typeface="Libre Baskerville" pitchFamily="34" charset="-122"/>
                <a:cs typeface="Libre Baskerville" pitchFamily="34" charset="-120"/>
              </a:rPr>
              <a:t>Motivación</a:t>
            </a:r>
            <a:endParaRPr lang="en-US" sz="2187" dirty="0"/>
          </a:p>
        </p:txBody>
      </p:sp>
      <p:sp>
        <p:nvSpPr>
          <p:cNvPr id="4" name="Text 4">
            <a:extLst>
              <a:ext uri="{FF2B5EF4-FFF2-40B4-BE49-F238E27FC236}">
                <a16:creationId xmlns:a16="http://schemas.microsoft.com/office/drawing/2014/main" id="{729C1736-8781-A7BC-A1E1-1967B1D9328F}"/>
              </a:ext>
            </a:extLst>
          </p:cNvPr>
          <p:cNvSpPr/>
          <p:nvPr/>
        </p:nvSpPr>
        <p:spPr>
          <a:xfrm>
            <a:off x="2037992" y="3529011"/>
            <a:ext cx="4706541" cy="1777008"/>
          </a:xfrm>
          <a:prstGeom prst="rect">
            <a:avLst/>
          </a:prstGeom>
          <a:noFill/>
          <a:ln/>
        </p:spPr>
        <p:txBody>
          <a:bodyPr wrap="square" rtlCol="0" anchor="t"/>
          <a:lstStyle/>
          <a:p>
            <a:pPr marL="0" indent="0">
              <a:lnSpc>
                <a:spcPts val="2799"/>
              </a:lnSpc>
              <a:buNone/>
            </a:pPr>
            <a:r>
              <a:rPr lang="en-US" sz="1750" dirty="0">
                <a:solidFill>
                  <a:srgbClr val="343331"/>
                </a:solidFill>
                <a:latin typeface="DM Sans" pitchFamily="34" charset="0"/>
                <a:ea typeface="DM Sans" pitchFamily="34" charset="-122"/>
                <a:cs typeface="DM Sans" pitchFamily="34" charset="-120"/>
              </a:rPr>
              <a:t>Los avances recientes en inteligencia artificial han permitido su aplicación en la personalización de la salud, lo que ha generado una gran motivación para este proyecto.</a:t>
            </a:r>
            <a:endParaRPr lang="en-US" sz="1750" dirty="0">
              <a:solidFill>
                <a:srgbClr val="343331"/>
              </a:solidFill>
            </a:endParaRPr>
          </a:p>
        </p:txBody>
      </p:sp>
      <p:sp>
        <p:nvSpPr>
          <p:cNvPr id="5" name="Shape 5">
            <a:extLst>
              <a:ext uri="{FF2B5EF4-FFF2-40B4-BE49-F238E27FC236}">
                <a16:creationId xmlns:a16="http://schemas.microsoft.com/office/drawing/2014/main" id="{DD661506-18BF-FE9B-FCBC-9D0C65A140F5}"/>
              </a:ext>
            </a:extLst>
          </p:cNvPr>
          <p:cNvSpPr/>
          <p:nvPr/>
        </p:nvSpPr>
        <p:spPr>
          <a:xfrm>
            <a:off x="7426285" y="2818804"/>
            <a:ext cx="5166122" cy="2717006"/>
          </a:xfrm>
          <a:prstGeom prst="roundRect">
            <a:avLst>
              <a:gd name="adj" fmla="val 3680"/>
            </a:avLst>
          </a:prstGeom>
          <a:solidFill>
            <a:srgbClr val="F7EDD4"/>
          </a:solidFill>
          <a:ln w="7620">
            <a:solidFill>
              <a:srgbClr val="DDD3BA"/>
            </a:solidFill>
            <a:prstDash val="solid"/>
          </a:ln>
        </p:spPr>
        <p:txBody>
          <a:bodyPr/>
          <a:lstStyle/>
          <a:p>
            <a:endParaRPr lang="es-ES"/>
          </a:p>
        </p:txBody>
      </p:sp>
      <p:sp>
        <p:nvSpPr>
          <p:cNvPr id="6" name="Text 6">
            <a:extLst>
              <a:ext uri="{FF2B5EF4-FFF2-40B4-BE49-F238E27FC236}">
                <a16:creationId xmlns:a16="http://schemas.microsoft.com/office/drawing/2014/main" id="{BE0797F4-F302-8187-E8AF-FCA33DB5C577}"/>
              </a:ext>
            </a:extLst>
          </p:cNvPr>
          <p:cNvSpPr/>
          <p:nvPr/>
        </p:nvSpPr>
        <p:spPr>
          <a:xfrm>
            <a:off x="7656076" y="3048594"/>
            <a:ext cx="2918460" cy="347186"/>
          </a:xfrm>
          <a:prstGeom prst="rect">
            <a:avLst/>
          </a:prstGeom>
          <a:noFill/>
          <a:ln/>
        </p:spPr>
        <p:txBody>
          <a:bodyPr wrap="none" rtlCol="0" anchor="t"/>
          <a:lstStyle/>
          <a:p>
            <a:pPr marL="0" indent="0">
              <a:lnSpc>
                <a:spcPts val="2734"/>
              </a:lnSpc>
              <a:buNone/>
            </a:pPr>
            <a:r>
              <a:rPr lang="en-US" sz="2187" dirty="0">
                <a:latin typeface="Libre Baskerville" pitchFamily="34" charset="0"/>
                <a:ea typeface="Libre Baskerville" pitchFamily="34" charset="-122"/>
                <a:cs typeface="Libre Baskerville" pitchFamily="34" charset="-120"/>
              </a:rPr>
              <a:t>Problema a Resolver</a:t>
            </a:r>
            <a:endParaRPr lang="en-US" sz="2187" dirty="0"/>
          </a:p>
        </p:txBody>
      </p:sp>
      <p:sp>
        <p:nvSpPr>
          <p:cNvPr id="7" name="Text 7">
            <a:extLst>
              <a:ext uri="{FF2B5EF4-FFF2-40B4-BE49-F238E27FC236}">
                <a16:creationId xmlns:a16="http://schemas.microsoft.com/office/drawing/2014/main" id="{F739319F-A033-D8B3-5E90-7D9CD050BF62}"/>
              </a:ext>
            </a:extLst>
          </p:cNvPr>
          <p:cNvSpPr/>
          <p:nvPr/>
        </p:nvSpPr>
        <p:spPr>
          <a:xfrm>
            <a:off x="7656076" y="3529011"/>
            <a:ext cx="4706541" cy="1421606"/>
          </a:xfrm>
          <a:prstGeom prst="rect">
            <a:avLst/>
          </a:prstGeom>
          <a:noFill/>
          <a:ln/>
        </p:spPr>
        <p:txBody>
          <a:bodyPr wrap="square" rtlCol="0" anchor="t"/>
          <a:lstStyle/>
          <a:p>
            <a:pPr marL="0" indent="0">
              <a:lnSpc>
                <a:spcPts val="2799"/>
              </a:lnSpc>
              <a:buNone/>
            </a:pPr>
            <a:r>
              <a:rPr lang="en-US" sz="1750" dirty="0">
                <a:solidFill>
                  <a:srgbClr val="343331"/>
                </a:solidFill>
                <a:latin typeface="DM Sans" pitchFamily="34" charset="0"/>
                <a:ea typeface="DM Sans" pitchFamily="34" charset="-122"/>
                <a:cs typeface="DM Sans" pitchFamily="34" charset="-120"/>
              </a:rPr>
              <a:t>La falta de recomendaciones personalizadas basadas en datos genómicos y biométricos es el problema que este proyecto busca resolver.</a:t>
            </a:r>
            <a:endParaRPr lang="en-US" sz="1750" dirty="0">
              <a:solidFill>
                <a:srgbClr val="34333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
          <p:cNvSpPr/>
          <p:nvPr/>
        </p:nvSpPr>
        <p:spPr>
          <a:xfrm>
            <a:off x="5054868" y="2751534"/>
            <a:ext cx="5166122" cy="2717006"/>
          </a:xfrm>
          <a:prstGeom prst="roundRect">
            <a:avLst>
              <a:gd name="adj" fmla="val 3680"/>
            </a:avLst>
          </a:prstGeom>
          <a:solidFill>
            <a:srgbClr val="F7EDD4"/>
          </a:solidFill>
          <a:ln w="7620">
            <a:solidFill>
              <a:srgbClr val="DDD3BA"/>
            </a:solidFill>
            <a:prstDash val="solid"/>
          </a:ln>
        </p:spPr>
        <p:txBody>
          <a:bodyPr/>
          <a:lstStyle/>
          <a:p>
            <a:endParaRPr lang="es-ES"/>
          </a:p>
        </p:txBody>
      </p:sp>
      <p:sp>
        <p:nvSpPr>
          <p:cNvPr id="8" name="Text 4"/>
          <p:cNvSpPr/>
          <p:nvPr/>
        </p:nvSpPr>
        <p:spPr>
          <a:xfrm>
            <a:off x="5284658" y="3226296"/>
            <a:ext cx="4706541" cy="1777008"/>
          </a:xfrm>
          <a:prstGeom prst="rect">
            <a:avLst/>
          </a:prstGeom>
          <a:noFill/>
          <a:ln/>
        </p:spPr>
        <p:txBody>
          <a:bodyPr wrap="square" rtlCol="0" anchor="t"/>
          <a:lstStyle/>
          <a:p>
            <a:pPr marL="0" indent="0">
              <a:lnSpc>
                <a:spcPts val="2799"/>
              </a:lnSpc>
              <a:buNone/>
            </a:pPr>
            <a:r>
              <a:rPr lang="en-US" sz="1750" dirty="0">
                <a:solidFill>
                  <a:srgbClr val="343331"/>
                </a:solidFill>
                <a:latin typeface="DM Sans" pitchFamily="34" charset="0"/>
                <a:ea typeface="DM Sans" pitchFamily="34" charset="-122"/>
                <a:cs typeface="DM Sans" pitchFamily="34" charset="-120"/>
              </a:rPr>
              <a:t>Los avances recientes en inteligencia artificial han permitido su aplicación en la personalización de la salud, lo que ha generado una gran motivación para este proyecto.</a:t>
            </a:r>
            <a:endParaRPr lang="en-US" sz="1750" dirty="0">
              <a:solidFill>
                <a:srgbClr val="343331"/>
              </a:solidFill>
            </a:endParaRPr>
          </a:p>
        </p:txBody>
      </p:sp>
      <p:sp>
        <p:nvSpPr>
          <p:cNvPr id="3"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1. Introducción</a:t>
            </a:r>
          </a:p>
        </p:txBody>
      </p:sp>
    </p:spTree>
    <p:extLst>
      <p:ext uri="{BB962C8B-B14F-4D97-AF65-F5344CB8AC3E}">
        <p14:creationId xmlns:p14="http://schemas.microsoft.com/office/powerpoint/2010/main" val="2495820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7CAAFFF8-8030-76DD-3A36-8F3C54FBF53B}"/>
              </a:ext>
            </a:extLst>
          </p:cNvPr>
          <p:cNvSpPr/>
          <p:nvPr/>
        </p:nvSpPr>
        <p:spPr>
          <a:xfrm>
            <a:off x="0" y="62507"/>
            <a:ext cx="14630400" cy="8229600"/>
          </a:xfrm>
          <a:prstGeom prst="rect">
            <a:avLst/>
          </a:prstGeom>
          <a:solidFill>
            <a:srgbClr val="FFFDFA"/>
          </a:solidFill>
          <a:ln/>
        </p:spPr>
        <p:txBody>
          <a:bodyPr/>
          <a:lstStyle/>
          <a:p>
            <a:endParaRPr lang="es-ES" dirty="0"/>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1. Introducción</a:t>
            </a:r>
          </a:p>
        </p:txBody>
      </p:sp>
      <p:sp>
        <p:nvSpPr>
          <p:cNvPr id="14" name="Shape 2">
            <a:extLst>
              <a:ext uri="{FF2B5EF4-FFF2-40B4-BE49-F238E27FC236}">
                <a16:creationId xmlns:a16="http://schemas.microsoft.com/office/drawing/2014/main" id="{4C49F0EB-FA92-CEB5-D79E-1EE2CD55DFC3}"/>
              </a:ext>
            </a:extLst>
          </p:cNvPr>
          <p:cNvSpPr/>
          <p:nvPr/>
        </p:nvSpPr>
        <p:spPr>
          <a:xfrm>
            <a:off x="243365" y="2214205"/>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5" name="Text 3">
            <a:extLst>
              <a:ext uri="{FF2B5EF4-FFF2-40B4-BE49-F238E27FC236}">
                <a16:creationId xmlns:a16="http://schemas.microsoft.com/office/drawing/2014/main" id="{57D17403-893E-1895-E6CD-DD638D4A2E9F}"/>
              </a:ext>
            </a:extLst>
          </p:cNvPr>
          <p:cNvSpPr/>
          <p:nvPr/>
        </p:nvSpPr>
        <p:spPr>
          <a:xfrm>
            <a:off x="418983" y="2255877"/>
            <a:ext cx="148709"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16" name="Text 4">
            <a:extLst>
              <a:ext uri="{FF2B5EF4-FFF2-40B4-BE49-F238E27FC236}">
                <a16:creationId xmlns:a16="http://schemas.microsoft.com/office/drawing/2014/main" id="{F68260EE-D584-BE0E-7A5B-6BCFDD79B7F5}"/>
              </a:ext>
            </a:extLst>
          </p:cNvPr>
          <p:cNvSpPr/>
          <p:nvPr/>
        </p:nvSpPr>
        <p:spPr>
          <a:xfrm>
            <a:off x="965478" y="2290524"/>
            <a:ext cx="6597371" cy="694373"/>
          </a:xfrm>
          <a:prstGeom prst="rect">
            <a:avLst/>
          </a:prstGeom>
          <a:noFill/>
          <a:ln/>
        </p:spPr>
        <p:txBody>
          <a:bodyPr wrap="square" rtlCol="0" anchor="t"/>
          <a:lstStyle/>
          <a:p>
            <a:pPr marL="0" indent="0">
              <a:lnSpc>
                <a:spcPts val="2734"/>
              </a:lnSpc>
              <a:buNone/>
            </a:pPr>
            <a:r>
              <a:rPr lang="en-US" sz="2187" dirty="0" err="1">
                <a:solidFill>
                  <a:srgbClr val="343331"/>
                </a:solidFill>
                <a:latin typeface="Libre Baskerville" pitchFamily="34" charset="0"/>
                <a:ea typeface="Libre Baskerville" pitchFamily="34" charset="-122"/>
                <a:cs typeface="Libre Baskerville" pitchFamily="34" charset="-120"/>
              </a:rPr>
              <a:t>Diseño</a:t>
            </a:r>
            <a:r>
              <a:rPr lang="en-US" sz="2187" dirty="0">
                <a:solidFill>
                  <a:srgbClr val="343331"/>
                </a:solidFill>
                <a:latin typeface="Libre Baskerville" pitchFamily="34" charset="0"/>
                <a:ea typeface="Libre Baskerville" pitchFamily="34" charset="-122"/>
                <a:cs typeface="Libre Baskerville" pitchFamily="34" charset="-120"/>
              </a:rPr>
              <a:t> e </a:t>
            </a:r>
            <a:r>
              <a:rPr lang="en-US" sz="2187" dirty="0" err="1">
                <a:solidFill>
                  <a:srgbClr val="343331"/>
                </a:solidFill>
                <a:latin typeface="Libre Baskerville" pitchFamily="34" charset="0"/>
                <a:ea typeface="Libre Baskerville" pitchFamily="34" charset="-122"/>
                <a:cs typeface="Libre Baskerville" pitchFamily="34" charset="-120"/>
              </a:rPr>
              <a:t>implementación</a:t>
            </a:r>
            <a:r>
              <a:rPr lang="en-US" sz="2187" dirty="0">
                <a:solidFill>
                  <a:srgbClr val="343331"/>
                </a:solidFill>
                <a:latin typeface="Libre Baskerville" pitchFamily="34" charset="0"/>
                <a:ea typeface="Libre Baskerville" pitchFamily="34" charset="-122"/>
                <a:cs typeface="Libre Baskerville" pitchFamily="34" charset="-120"/>
              </a:rPr>
              <a:t> de la </a:t>
            </a:r>
            <a:r>
              <a:rPr lang="en-US" sz="2187" dirty="0" err="1">
                <a:solidFill>
                  <a:srgbClr val="343331"/>
                </a:solidFill>
                <a:latin typeface="Libre Baskerville" pitchFamily="34" charset="0"/>
                <a:ea typeface="Libre Baskerville" pitchFamily="34" charset="-122"/>
                <a:cs typeface="Libre Baskerville" pitchFamily="34" charset="-120"/>
              </a:rPr>
              <a:t>arquitectura</a:t>
            </a:r>
            <a:endParaRPr lang="en-US" sz="2187" dirty="0">
              <a:solidFill>
                <a:srgbClr val="343331"/>
              </a:solidFill>
            </a:endParaRPr>
          </a:p>
        </p:txBody>
      </p:sp>
      <p:sp>
        <p:nvSpPr>
          <p:cNvPr id="22" name="Shape 10">
            <a:extLst>
              <a:ext uri="{FF2B5EF4-FFF2-40B4-BE49-F238E27FC236}">
                <a16:creationId xmlns:a16="http://schemas.microsoft.com/office/drawing/2014/main" id="{9070EEBC-9ABC-1917-B6CA-18CFAFFECC2B}"/>
              </a:ext>
            </a:extLst>
          </p:cNvPr>
          <p:cNvSpPr/>
          <p:nvPr/>
        </p:nvSpPr>
        <p:spPr>
          <a:xfrm>
            <a:off x="243365" y="3024907"/>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23" name="Text 11">
            <a:extLst>
              <a:ext uri="{FF2B5EF4-FFF2-40B4-BE49-F238E27FC236}">
                <a16:creationId xmlns:a16="http://schemas.microsoft.com/office/drawing/2014/main" id="{5087A5A4-1590-2C1D-4AF0-2E7B2924AB4E}"/>
              </a:ext>
            </a:extLst>
          </p:cNvPr>
          <p:cNvSpPr/>
          <p:nvPr/>
        </p:nvSpPr>
        <p:spPr>
          <a:xfrm>
            <a:off x="390646" y="3066579"/>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24" name="Text 12">
            <a:extLst>
              <a:ext uri="{FF2B5EF4-FFF2-40B4-BE49-F238E27FC236}">
                <a16:creationId xmlns:a16="http://schemas.microsoft.com/office/drawing/2014/main" id="{67CA4E16-E301-14A7-B22F-A88BD3188478}"/>
              </a:ext>
            </a:extLst>
          </p:cNvPr>
          <p:cNvSpPr/>
          <p:nvPr/>
        </p:nvSpPr>
        <p:spPr>
          <a:xfrm>
            <a:off x="965479" y="3101226"/>
            <a:ext cx="3495437" cy="347186"/>
          </a:xfrm>
          <a:prstGeom prst="rect">
            <a:avLst/>
          </a:prstGeom>
          <a:noFill/>
          <a:ln/>
        </p:spPr>
        <p:txBody>
          <a:bodyPr wrap="none" rtlCol="0" anchor="t"/>
          <a:lstStyle/>
          <a:p>
            <a:pPr marL="0" indent="0">
              <a:lnSpc>
                <a:spcPts val="2734"/>
              </a:lnSpc>
              <a:buNone/>
            </a:pPr>
            <a:r>
              <a:rPr lang="en-US" sz="2187" dirty="0" err="1">
                <a:solidFill>
                  <a:srgbClr val="343331"/>
                </a:solidFill>
                <a:latin typeface="Libre Baskerville" pitchFamily="34" charset="0"/>
                <a:ea typeface="Libre Baskerville" pitchFamily="34" charset="-122"/>
                <a:cs typeface="Libre Baskerville" pitchFamily="34" charset="-120"/>
              </a:rPr>
              <a:t>Búsqueda</a:t>
            </a:r>
            <a:r>
              <a:rPr lang="en-US" sz="2187" dirty="0">
                <a:solidFill>
                  <a:srgbClr val="343331"/>
                </a:solidFill>
                <a:latin typeface="Libre Baskerville" pitchFamily="34" charset="0"/>
                <a:ea typeface="Libre Baskerville" pitchFamily="34" charset="-122"/>
                <a:cs typeface="Libre Baskerville" pitchFamily="34" charset="-120"/>
              </a:rPr>
              <a:t> de </a:t>
            </a:r>
            <a:r>
              <a:rPr lang="en-US" sz="2187" dirty="0" err="1">
                <a:solidFill>
                  <a:srgbClr val="343331"/>
                </a:solidFill>
                <a:latin typeface="Libre Baskerville" pitchFamily="34" charset="0"/>
                <a:ea typeface="Libre Baskerville" pitchFamily="34" charset="-122"/>
                <a:cs typeface="Libre Baskerville" pitchFamily="34" charset="-120"/>
              </a:rPr>
              <a:t>información</a:t>
            </a:r>
            <a:endParaRPr lang="en-US" sz="2187" dirty="0">
              <a:solidFill>
                <a:srgbClr val="343331"/>
              </a:solidFill>
            </a:endParaRPr>
          </a:p>
        </p:txBody>
      </p:sp>
      <p:sp>
        <p:nvSpPr>
          <p:cNvPr id="26" name="Shape 2">
            <a:extLst>
              <a:ext uri="{FF2B5EF4-FFF2-40B4-BE49-F238E27FC236}">
                <a16:creationId xmlns:a16="http://schemas.microsoft.com/office/drawing/2014/main" id="{3EB89418-1F8B-D82B-47D3-93C72ADAB9B1}"/>
              </a:ext>
            </a:extLst>
          </p:cNvPr>
          <p:cNvSpPr/>
          <p:nvPr/>
        </p:nvSpPr>
        <p:spPr>
          <a:xfrm>
            <a:off x="243365" y="3759290"/>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27" name="Text 3">
            <a:extLst>
              <a:ext uri="{FF2B5EF4-FFF2-40B4-BE49-F238E27FC236}">
                <a16:creationId xmlns:a16="http://schemas.microsoft.com/office/drawing/2014/main" id="{CCB9F406-1B4A-55ED-9C51-CCECC6AEC4C9}"/>
              </a:ext>
            </a:extLst>
          </p:cNvPr>
          <p:cNvSpPr/>
          <p:nvPr/>
        </p:nvSpPr>
        <p:spPr>
          <a:xfrm>
            <a:off x="418983" y="3800962"/>
            <a:ext cx="148709"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rPr>
              <a:t>3</a:t>
            </a:r>
            <a:endParaRPr lang="en-US" sz="2624" dirty="0"/>
          </a:p>
        </p:txBody>
      </p:sp>
      <p:sp>
        <p:nvSpPr>
          <p:cNvPr id="28" name="Text 4">
            <a:extLst>
              <a:ext uri="{FF2B5EF4-FFF2-40B4-BE49-F238E27FC236}">
                <a16:creationId xmlns:a16="http://schemas.microsoft.com/office/drawing/2014/main" id="{4155D69A-A87F-7EEF-688D-E4DD21639D38}"/>
              </a:ext>
            </a:extLst>
          </p:cNvPr>
          <p:cNvSpPr/>
          <p:nvPr/>
        </p:nvSpPr>
        <p:spPr>
          <a:xfrm>
            <a:off x="965479" y="3835609"/>
            <a:ext cx="5413550" cy="694373"/>
          </a:xfrm>
          <a:prstGeom prst="rect">
            <a:avLst/>
          </a:prstGeom>
          <a:noFill/>
          <a:ln/>
        </p:spPr>
        <p:txBody>
          <a:bodyPr wrap="square" rtlCol="0" anchor="t"/>
          <a:lstStyle/>
          <a:p>
            <a:pPr marL="0" indent="0">
              <a:lnSpc>
                <a:spcPts val="2734"/>
              </a:lnSpc>
              <a:buNone/>
            </a:pPr>
            <a:r>
              <a:rPr lang="en-US" sz="2187" dirty="0" err="1">
                <a:solidFill>
                  <a:srgbClr val="343331"/>
                </a:solidFill>
                <a:latin typeface="Libre Baskerville" pitchFamily="34" charset="0"/>
                <a:ea typeface="Libre Baskerville" pitchFamily="34" charset="-122"/>
                <a:cs typeface="Libre Baskerville" pitchFamily="34" charset="-120"/>
              </a:rPr>
              <a:t>Aplicar</a:t>
            </a:r>
            <a:r>
              <a:rPr lang="en-US" sz="2187" dirty="0">
                <a:solidFill>
                  <a:srgbClr val="343331"/>
                </a:solidFill>
                <a:latin typeface="Libre Baskerville" pitchFamily="34" charset="0"/>
                <a:ea typeface="Libre Baskerville" pitchFamily="34" charset="-122"/>
                <a:cs typeface="Libre Baskerville" pitchFamily="34" charset="-120"/>
              </a:rPr>
              <a:t> </a:t>
            </a:r>
            <a:r>
              <a:rPr lang="en-US" sz="2187" dirty="0" err="1">
                <a:solidFill>
                  <a:srgbClr val="343331"/>
                </a:solidFill>
                <a:latin typeface="Libre Baskerville" pitchFamily="34" charset="0"/>
                <a:ea typeface="Libre Baskerville" pitchFamily="34" charset="-122"/>
                <a:cs typeface="Libre Baskerville" pitchFamily="34" charset="-120"/>
              </a:rPr>
              <a:t>algoritmos</a:t>
            </a:r>
            <a:r>
              <a:rPr lang="en-US" sz="2187" dirty="0">
                <a:solidFill>
                  <a:srgbClr val="343331"/>
                </a:solidFill>
                <a:latin typeface="Libre Baskerville" pitchFamily="34" charset="0"/>
                <a:ea typeface="Libre Baskerville" pitchFamily="34" charset="-122"/>
                <a:cs typeface="Libre Baskerville" pitchFamily="34" charset="-120"/>
              </a:rPr>
              <a:t> al chatbot</a:t>
            </a:r>
            <a:endParaRPr lang="en-US" sz="2187" dirty="0">
              <a:solidFill>
                <a:srgbClr val="343331"/>
              </a:solidFill>
            </a:endParaRPr>
          </a:p>
        </p:txBody>
      </p:sp>
      <p:sp>
        <p:nvSpPr>
          <p:cNvPr id="29" name="Shape 10">
            <a:extLst>
              <a:ext uri="{FF2B5EF4-FFF2-40B4-BE49-F238E27FC236}">
                <a16:creationId xmlns:a16="http://schemas.microsoft.com/office/drawing/2014/main" id="{92FFAEDA-7E0A-CE2F-EBFA-EF64F4B54EB7}"/>
              </a:ext>
            </a:extLst>
          </p:cNvPr>
          <p:cNvSpPr/>
          <p:nvPr/>
        </p:nvSpPr>
        <p:spPr>
          <a:xfrm>
            <a:off x="243365" y="4569992"/>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30" name="Text 11">
            <a:extLst>
              <a:ext uri="{FF2B5EF4-FFF2-40B4-BE49-F238E27FC236}">
                <a16:creationId xmlns:a16="http://schemas.microsoft.com/office/drawing/2014/main" id="{42D7E25F-E845-FCFC-18CE-A4DA7CFB2AF9}"/>
              </a:ext>
            </a:extLst>
          </p:cNvPr>
          <p:cNvSpPr/>
          <p:nvPr/>
        </p:nvSpPr>
        <p:spPr>
          <a:xfrm>
            <a:off x="390646" y="4611664"/>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rPr>
              <a:t>4</a:t>
            </a:r>
            <a:endParaRPr lang="en-US" sz="2624" dirty="0"/>
          </a:p>
        </p:txBody>
      </p:sp>
      <p:sp>
        <p:nvSpPr>
          <p:cNvPr id="31" name="Text 12">
            <a:extLst>
              <a:ext uri="{FF2B5EF4-FFF2-40B4-BE49-F238E27FC236}">
                <a16:creationId xmlns:a16="http://schemas.microsoft.com/office/drawing/2014/main" id="{1EDCB4E7-3479-84E0-20FB-47E8D261A350}"/>
              </a:ext>
            </a:extLst>
          </p:cNvPr>
          <p:cNvSpPr/>
          <p:nvPr/>
        </p:nvSpPr>
        <p:spPr>
          <a:xfrm>
            <a:off x="965479" y="4646311"/>
            <a:ext cx="3495437" cy="347186"/>
          </a:xfrm>
          <a:prstGeom prst="rect">
            <a:avLst/>
          </a:prstGeom>
          <a:noFill/>
          <a:ln/>
        </p:spPr>
        <p:txBody>
          <a:bodyPr wrap="none" rtlCol="0" anchor="t"/>
          <a:lstStyle/>
          <a:p>
            <a:pPr marL="0" indent="0">
              <a:lnSpc>
                <a:spcPts val="2734"/>
              </a:lnSpc>
              <a:buNone/>
            </a:pPr>
            <a:r>
              <a:rPr lang="en-US" sz="2187" dirty="0" err="1">
                <a:solidFill>
                  <a:srgbClr val="343331"/>
                </a:solidFill>
                <a:latin typeface="Libre Baskerville" pitchFamily="34" charset="0"/>
                <a:ea typeface="Libre Baskerville" pitchFamily="34" charset="-122"/>
                <a:cs typeface="Libre Baskerville" pitchFamily="34" charset="-120"/>
              </a:rPr>
              <a:t>Evaluar</a:t>
            </a:r>
            <a:r>
              <a:rPr lang="en-US" sz="2187" dirty="0">
                <a:solidFill>
                  <a:srgbClr val="343331"/>
                </a:solidFill>
                <a:latin typeface="Libre Baskerville" pitchFamily="34" charset="0"/>
                <a:ea typeface="Libre Baskerville" pitchFamily="34" charset="-122"/>
                <a:cs typeface="Libre Baskerville" pitchFamily="34" charset="-120"/>
              </a:rPr>
              <a:t> </a:t>
            </a:r>
            <a:r>
              <a:rPr lang="en-US" sz="2187" dirty="0" err="1">
                <a:solidFill>
                  <a:srgbClr val="343331"/>
                </a:solidFill>
                <a:latin typeface="Libre Baskerville" pitchFamily="34" charset="0"/>
                <a:ea typeface="Libre Baskerville" pitchFamily="34" charset="-122"/>
                <a:cs typeface="Libre Baskerville" pitchFamily="34" charset="-120"/>
              </a:rPr>
              <a:t>el</a:t>
            </a:r>
            <a:r>
              <a:rPr lang="en-US" sz="2187" dirty="0">
                <a:solidFill>
                  <a:srgbClr val="343331"/>
                </a:solidFill>
                <a:latin typeface="Libre Baskerville" pitchFamily="34" charset="0"/>
                <a:ea typeface="Libre Baskerville" pitchFamily="34" charset="-122"/>
                <a:cs typeface="Libre Baskerville" pitchFamily="34" charset="-120"/>
              </a:rPr>
              <a:t> </a:t>
            </a:r>
            <a:r>
              <a:rPr lang="en-US" sz="2187" dirty="0" err="1">
                <a:solidFill>
                  <a:srgbClr val="343331"/>
                </a:solidFill>
                <a:latin typeface="Libre Baskerville" pitchFamily="34" charset="0"/>
                <a:ea typeface="Libre Baskerville" pitchFamily="34" charset="-122"/>
                <a:cs typeface="Libre Baskerville" pitchFamily="34" charset="-120"/>
              </a:rPr>
              <a:t>desempeño</a:t>
            </a:r>
            <a:endParaRPr lang="en-US" sz="2187" dirty="0">
              <a:solidFill>
                <a:srgbClr val="343331"/>
              </a:solidFill>
            </a:endParaRPr>
          </a:p>
        </p:txBody>
      </p:sp>
      <p:sp>
        <p:nvSpPr>
          <p:cNvPr id="32" name="Shape 10">
            <a:extLst>
              <a:ext uri="{FF2B5EF4-FFF2-40B4-BE49-F238E27FC236}">
                <a16:creationId xmlns:a16="http://schemas.microsoft.com/office/drawing/2014/main" id="{EC509456-7C06-9559-A3B9-897045F1273F}"/>
              </a:ext>
            </a:extLst>
          </p:cNvPr>
          <p:cNvSpPr/>
          <p:nvPr/>
        </p:nvSpPr>
        <p:spPr>
          <a:xfrm>
            <a:off x="243365" y="5304375"/>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33" name="Text 11">
            <a:extLst>
              <a:ext uri="{FF2B5EF4-FFF2-40B4-BE49-F238E27FC236}">
                <a16:creationId xmlns:a16="http://schemas.microsoft.com/office/drawing/2014/main" id="{8F0E7E22-1A2A-1201-E877-6AA981F65AD5}"/>
              </a:ext>
            </a:extLst>
          </p:cNvPr>
          <p:cNvSpPr/>
          <p:nvPr/>
        </p:nvSpPr>
        <p:spPr>
          <a:xfrm>
            <a:off x="390646" y="5346047"/>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rPr>
              <a:t>5</a:t>
            </a:r>
            <a:endParaRPr lang="en-US" sz="2624" dirty="0"/>
          </a:p>
        </p:txBody>
      </p:sp>
      <p:sp>
        <p:nvSpPr>
          <p:cNvPr id="34" name="Text 12">
            <a:extLst>
              <a:ext uri="{FF2B5EF4-FFF2-40B4-BE49-F238E27FC236}">
                <a16:creationId xmlns:a16="http://schemas.microsoft.com/office/drawing/2014/main" id="{1DD4BC07-6D88-4970-648A-2E13329959EC}"/>
              </a:ext>
            </a:extLst>
          </p:cNvPr>
          <p:cNvSpPr/>
          <p:nvPr/>
        </p:nvSpPr>
        <p:spPr>
          <a:xfrm>
            <a:off x="965479" y="5380694"/>
            <a:ext cx="3495437" cy="347186"/>
          </a:xfrm>
          <a:prstGeom prst="rect">
            <a:avLst/>
          </a:prstGeom>
          <a:noFill/>
          <a:ln/>
        </p:spPr>
        <p:txBody>
          <a:bodyPr wrap="none" rtlCol="0" anchor="t"/>
          <a:lstStyle/>
          <a:p>
            <a:pPr marL="0" indent="0">
              <a:lnSpc>
                <a:spcPts val="2734"/>
              </a:lnSpc>
              <a:buNone/>
            </a:pPr>
            <a:r>
              <a:rPr lang="en-US" sz="2187" dirty="0" err="1">
                <a:solidFill>
                  <a:srgbClr val="343331"/>
                </a:solidFill>
                <a:latin typeface="Libre Baskerville" pitchFamily="34" charset="0"/>
                <a:ea typeface="Libre Baskerville" pitchFamily="34" charset="-122"/>
                <a:cs typeface="Libre Baskerville" pitchFamily="34" charset="-120"/>
              </a:rPr>
              <a:t>Analizar</a:t>
            </a:r>
            <a:r>
              <a:rPr lang="en-US" sz="2187" dirty="0">
                <a:solidFill>
                  <a:srgbClr val="343331"/>
                </a:solidFill>
                <a:latin typeface="Libre Baskerville" pitchFamily="34" charset="0"/>
                <a:ea typeface="Libre Baskerville" pitchFamily="34" charset="-122"/>
                <a:cs typeface="Libre Baskerville" pitchFamily="34" charset="-120"/>
              </a:rPr>
              <a:t> </a:t>
            </a:r>
            <a:r>
              <a:rPr lang="en-US" sz="2187" dirty="0" err="1">
                <a:solidFill>
                  <a:srgbClr val="343331"/>
                </a:solidFill>
                <a:latin typeface="Libre Baskerville" pitchFamily="34" charset="0"/>
                <a:ea typeface="Libre Baskerville" pitchFamily="34" charset="-122"/>
                <a:cs typeface="Libre Baskerville" pitchFamily="34" charset="-120"/>
              </a:rPr>
              <a:t>los</a:t>
            </a:r>
            <a:r>
              <a:rPr lang="en-US" sz="2187" dirty="0">
                <a:solidFill>
                  <a:srgbClr val="343331"/>
                </a:solidFill>
                <a:latin typeface="Libre Baskerville" pitchFamily="34" charset="0"/>
                <a:ea typeface="Libre Baskerville" pitchFamily="34" charset="-122"/>
                <a:cs typeface="Libre Baskerville" pitchFamily="34" charset="-120"/>
              </a:rPr>
              <a:t> </a:t>
            </a:r>
            <a:r>
              <a:rPr lang="en-US" sz="2187" dirty="0" err="1">
                <a:solidFill>
                  <a:srgbClr val="343331"/>
                </a:solidFill>
                <a:latin typeface="Libre Baskerville" pitchFamily="34" charset="0"/>
                <a:ea typeface="Libre Baskerville" pitchFamily="34" charset="-122"/>
                <a:cs typeface="Libre Baskerville" pitchFamily="34" charset="-120"/>
              </a:rPr>
              <a:t>resultados</a:t>
            </a:r>
            <a:endParaRPr lang="en-US" sz="2187" dirty="0">
              <a:solidFill>
                <a:srgbClr val="343331"/>
              </a:solidFill>
            </a:endParaRPr>
          </a:p>
        </p:txBody>
      </p:sp>
      <p:pic>
        <p:nvPicPr>
          <p:cNvPr id="38" name="Imagen 37" descr="Un reloj de manecillas redondo&#10;&#10;Descripción generada automáticamente con confianza media">
            <a:extLst>
              <a:ext uri="{FF2B5EF4-FFF2-40B4-BE49-F238E27FC236}">
                <a16:creationId xmlns:a16="http://schemas.microsoft.com/office/drawing/2014/main" id="{E70D930D-8B02-8BE6-F344-2015C6C855DE}"/>
              </a:ext>
            </a:extLst>
          </p:cNvPr>
          <p:cNvPicPr>
            <a:picLocks noChangeAspect="1"/>
          </p:cNvPicPr>
          <p:nvPr/>
        </p:nvPicPr>
        <p:blipFill>
          <a:blip r:embed="rId3"/>
          <a:stretch>
            <a:fillRect/>
          </a:stretch>
        </p:blipFill>
        <p:spPr>
          <a:xfrm>
            <a:off x="8987271" y="1532702"/>
            <a:ext cx="4953000" cy="4953000"/>
          </a:xfrm>
          <a:prstGeom prst="rect">
            <a:avLst/>
          </a:prstGeom>
          <a:ln>
            <a:solidFill>
              <a:schemeClr val="tx1"/>
            </a:solidFill>
          </a:ln>
        </p:spPr>
      </p:pic>
    </p:spTree>
    <p:extLst>
      <p:ext uri="{BB962C8B-B14F-4D97-AF65-F5344CB8AC3E}">
        <p14:creationId xmlns:p14="http://schemas.microsoft.com/office/powerpoint/2010/main" val="821605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7CAAFFF8-8030-76DD-3A36-8F3C54FBF53B}"/>
              </a:ext>
            </a:extLst>
          </p:cNvPr>
          <p:cNvSpPr/>
          <p:nvPr/>
        </p:nvSpPr>
        <p:spPr>
          <a:xfrm>
            <a:off x="-67977" y="62507"/>
            <a:ext cx="14630400" cy="8229600"/>
          </a:xfrm>
          <a:prstGeom prst="rect">
            <a:avLst/>
          </a:prstGeom>
          <a:solidFill>
            <a:srgbClr val="FFFDFA"/>
          </a:solidFill>
          <a:ln/>
        </p:spPr>
        <p:txBody>
          <a:bodyPr/>
          <a:lstStyle/>
          <a:p>
            <a:endParaRPr lang="es-ES" dirty="0"/>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2. Marco teórico</a:t>
            </a:r>
          </a:p>
        </p:txBody>
      </p:sp>
      <p:pic>
        <p:nvPicPr>
          <p:cNvPr id="2" name="Object 3" descr="preencoded.png">
            <a:extLst>
              <a:ext uri="{FF2B5EF4-FFF2-40B4-BE49-F238E27FC236}">
                <a16:creationId xmlns:a16="http://schemas.microsoft.com/office/drawing/2014/main" id="{26F35F25-896C-D902-88FA-450D4B1337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4428" y="2725616"/>
            <a:ext cx="432934" cy="556629"/>
          </a:xfrm>
          <a:prstGeom prst="rect">
            <a:avLst/>
          </a:prstGeom>
        </p:spPr>
      </p:pic>
      <p:sp>
        <p:nvSpPr>
          <p:cNvPr id="3" name="Object 4">
            <a:extLst>
              <a:ext uri="{FF2B5EF4-FFF2-40B4-BE49-F238E27FC236}">
                <a16:creationId xmlns:a16="http://schemas.microsoft.com/office/drawing/2014/main" id="{5E44BE89-F04E-F245-4CCB-BE7C96BD099C}"/>
              </a:ext>
            </a:extLst>
          </p:cNvPr>
          <p:cNvSpPr/>
          <p:nvPr/>
        </p:nvSpPr>
        <p:spPr>
          <a:xfrm>
            <a:off x="1718274" y="2460171"/>
            <a:ext cx="4931214" cy="561577"/>
          </a:xfrm>
          <a:prstGeom prst="rect">
            <a:avLst/>
          </a:prstGeom>
          <a:noFill/>
        </p:spPr>
        <p:txBody>
          <a:bodyPr wrap="square" lIns="0" tIns="0" rIns="0" bIns="0" rtlCol="0" anchor="t"/>
          <a:lstStyle/>
          <a:p>
            <a:pPr algn="l">
              <a:lnSpc>
                <a:spcPts val="1702"/>
              </a:lnSpc>
              <a:buNone/>
            </a:pPr>
            <a:r>
              <a:rPr lang="es-ES" sz="1400" b="1" kern="0" spc="126" dirty="0">
                <a:latin typeface="Libre Baskerville" panose="02000000000000000000" pitchFamily="2" charset="0"/>
                <a:ea typeface="Roboto" pitchFamily="34" charset="-122"/>
                <a:cs typeface="Roboto" pitchFamily="34" charset="-120"/>
              </a:rPr>
              <a:t>Comprender y generar textos de apariencia humana</a:t>
            </a:r>
            <a:endParaRPr lang="en-US" sz="2000" dirty="0">
              <a:latin typeface="Libre Baskerville" panose="02000000000000000000" pitchFamily="2" charset="0"/>
            </a:endParaRPr>
          </a:p>
        </p:txBody>
      </p:sp>
      <p:sp>
        <p:nvSpPr>
          <p:cNvPr id="4" name="Object 5">
            <a:extLst>
              <a:ext uri="{FF2B5EF4-FFF2-40B4-BE49-F238E27FC236}">
                <a16:creationId xmlns:a16="http://schemas.microsoft.com/office/drawing/2014/main" id="{DA411049-93CB-6CFF-FE2D-60C27ACEFB2C}"/>
              </a:ext>
            </a:extLst>
          </p:cNvPr>
          <p:cNvSpPr/>
          <p:nvPr/>
        </p:nvSpPr>
        <p:spPr>
          <a:xfrm>
            <a:off x="1718274" y="3029182"/>
            <a:ext cx="4931214" cy="986471"/>
          </a:xfrm>
          <a:prstGeom prst="rect">
            <a:avLst/>
          </a:prstGeom>
          <a:noFill/>
        </p:spPr>
        <p:txBody>
          <a:bodyPr wrap="square" lIns="0" tIns="0" rIns="0" bIns="0" rtlCol="0" anchor="t"/>
          <a:lstStyle/>
          <a:p>
            <a:pPr algn="l">
              <a:lnSpc>
                <a:spcPts val="1994"/>
              </a:lnSpc>
              <a:spcBef>
                <a:spcPts val="542"/>
              </a:spcBef>
              <a:buNone/>
            </a:pPr>
            <a:r>
              <a:rPr lang="es-ES" sz="1400" kern="0" spc="38" dirty="0">
                <a:solidFill>
                  <a:srgbClr val="343331"/>
                </a:solidFill>
                <a:latin typeface="Libre Baskerville" panose="02000000000000000000" pitchFamily="2" charset="0"/>
                <a:ea typeface="Roboto" pitchFamily="34" charset="-122"/>
                <a:cs typeface="Roboto" pitchFamily="34" charset="-120"/>
              </a:rPr>
              <a:t>Los LLM pueden comprender y generar textos similares a los humanos, lo que los hace útiles para tareas médicas complejas y para mejorar la atención al paciente.</a:t>
            </a:r>
            <a:endParaRPr lang="en-US" sz="2000" dirty="0">
              <a:solidFill>
                <a:srgbClr val="343331"/>
              </a:solidFill>
              <a:latin typeface="Libre Baskerville" panose="02000000000000000000" pitchFamily="2" charset="0"/>
            </a:endParaRPr>
          </a:p>
        </p:txBody>
      </p:sp>
      <p:pic>
        <p:nvPicPr>
          <p:cNvPr id="5" name="Object 6" descr="preencoded.png">
            <a:extLst>
              <a:ext uri="{FF2B5EF4-FFF2-40B4-BE49-F238E27FC236}">
                <a16:creationId xmlns:a16="http://schemas.microsoft.com/office/drawing/2014/main" id="{7D10B1C7-6D1A-4B81-8385-68D0B4C910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6396" y="4741907"/>
            <a:ext cx="568998" cy="568998"/>
          </a:xfrm>
          <a:prstGeom prst="rect">
            <a:avLst/>
          </a:prstGeom>
        </p:spPr>
      </p:pic>
      <p:sp>
        <p:nvSpPr>
          <p:cNvPr id="6" name="Object 7">
            <a:extLst>
              <a:ext uri="{FF2B5EF4-FFF2-40B4-BE49-F238E27FC236}">
                <a16:creationId xmlns:a16="http://schemas.microsoft.com/office/drawing/2014/main" id="{4CCA6206-A498-EDF8-1BA9-2A62F1B464CB}"/>
              </a:ext>
            </a:extLst>
          </p:cNvPr>
          <p:cNvSpPr/>
          <p:nvPr/>
        </p:nvSpPr>
        <p:spPr>
          <a:xfrm>
            <a:off x="1696760" y="4461119"/>
            <a:ext cx="4931214" cy="561577"/>
          </a:xfrm>
          <a:prstGeom prst="rect">
            <a:avLst/>
          </a:prstGeom>
          <a:noFill/>
        </p:spPr>
        <p:txBody>
          <a:bodyPr wrap="square" lIns="0" tIns="0" rIns="0" bIns="0" rtlCol="0" anchor="t"/>
          <a:lstStyle/>
          <a:p>
            <a:pPr algn="l">
              <a:lnSpc>
                <a:spcPts val="1702"/>
              </a:lnSpc>
              <a:buNone/>
            </a:pPr>
            <a:r>
              <a:rPr lang="es-ES" sz="1400" b="1" kern="0" spc="126" dirty="0">
                <a:latin typeface="Libre Baskerville" panose="02000000000000000000" pitchFamily="2" charset="0"/>
                <a:ea typeface="Roboto" pitchFamily="34" charset="-122"/>
                <a:cs typeface="Roboto" pitchFamily="34" charset="-120"/>
              </a:rPr>
              <a:t>Extraer información de las historias clínicas electrónicas y los datos de los pacientes</a:t>
            </a:r>
            <a:endParaRPr lang="en-US" sz="2000" dirty="0">
              <a:latin typeface="Libre Baskerville" panose="02000000000000000000" pitchFamily="2" charset="0"/>
            </a:endParaRPr>
          </a:p>
        </p:txBody>
      </p:sp>
      <p:sp>
        <p:nvSpPr>
          <p:cNvPr id="7" name="Object 8">
            <a:extLst>
              <a:ext uri="{FF2B5EF4-FFF2-40B4-BE49-F238E27FC236}">
                <a16:creationId xmlns:a16="http://schemas.microsoft.com/office/drawing/2014/main" id="{0789AC74-BC4F-AEC5-7C41-915A5DE849A0}"/>
              </a:ext>
            </a:extLst>
          </p:cNvPr>
          <p:cNvSpPr/>
          <p:nvPr/>
        </p:nvSpPr>
        <p:spPr>
          <a:xfrm>
            <a:off x="1718274" y="4957997"/>
            <a:ext cx="4931214" cy="1315294"/>
          </a:xfrm>
          <a:prstGeom prst="rect">
            <a:avLst/>
          </a:prstGeom>
          <a:noFill/>
        </p:spPr>
        <p:txBody>
          <a:bodyPr wrap="square" lIns="0" tIns="0" rIns="0" bIns="0" rtlCol="0" anchor="t"/>
          <a:lstStyle/>
          <a:p>
            <a:pPr algn="l">
              <a:lnSpc>
                <a:spcPts val="1994"/>
              </a:lnSpc>
              <a:spcBef>
                <a:spcPts val="542"/>
              </a:spcBef>
              <a:buNone/>
            </a:pPr>
            <a:r>
              <a:rPr lang="es-ES" sz="1400" kern="0" spc="38" dirty="0">
                <a:solidFill>
                  <a:srgbClr val="343331"/>
                </a:solidFill>
                <a:latin typeface="Libre Baskerville" panose="02000000000000000000" pitchFamily="2" charset="0"/>
                <a:ea typeface="Roboto" pitchFamily="34" charset="-122"/>
                <a:cs typeface="Roboto" pitchFamily="34" charset="-120"/>
              </a:rPr>
              <a:t>Con el crecimiento exponencial de las historias clínicas electrónicas y los datos generados por los pacientes, los LLM pueden ayudar a extraer información valiosa y fundamentar la toma de decisiones.</a:t>
            </a:r>
            <a:endParaRPr lang="en-US" sz="2000" dirty="0">
              <a:solidFill>
                <a:srgbClr val="343331"/>
              </a:solidFill>
              <a:latin typeface="Libre Baskerville" panose="02000000000000000000" pitchFamily="2" charset="0"/>
            </a:endParaRPr>
          </a:p>
        </p:txBody>
      </p:sp>
      <p:pic>
        <p:nvPicPr>
          <p:cNvPr id="8" name="Object 9" descr="preencoded.png">
            <a:extLst>
              <a:ext uri="{FF2B5EF4-FFF2-40B4-BE49-F238E27FC236}">
                <a16:creationId xmlns:a16="http://schemas.microsoft.com/office/drawing/2014/main" id="{C1E843F0-23D3-6FCA-4397-B9FE00E152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17989" y="2768051"/>
            <a:ext cx="494781" cy="519520"/>
          </a:xfrm>
          <a:prstGeom prst="rect">
            <a:avLst/>
          </a:prstGeom>
        </p:spPr>
      </p:pic>
      <p:sp>
        <p:nvSpPr>
          <p:cNvPr id="9" name="Object 10">
            <a:extLst>
              <a:ext uri="{FF2B5EF4-FFF2-40B4-BE49-F238E27FC236}">
                <a16:creationId xmlns:a16="http://schemas.microsoft.com/office/drawing/2014/main" id="{DCFA656E-3E35-7E3F-3EDF-96E23545743C}"/>
              </a:ext>
            </a:extLst>
          </p:cNvPr>
          <p:cNvSpPr/>
          <p:nvPr/>
        </p:nvSpPr>
        <p:spPr>
          <a:xfrm>
            <a:off x="7881272" y="2460171"/>
            <a:ext cx="4931214" cy="561577"/>
          </a:xfrm>
          <a:prstGeom prst="rect">
            <a:avLst/>
          </a:prstGeom>
          <a:noFill/>
        </p:spPr>
        <p:txBody>
          <a:bodyPr wrap="square" lIns="0" tIns="0" rIns="0" bIns="0" rtlCol="0" anchor="t"/>
          <a:lstStyle/>
          <a:p>
            <a:pPr algn="l">
              <a:lnSpc>
                <a:spcPts val="1702"/>
              </a:lnSpc>
              <a:buNone/>
            </a:pPr>
            <a:r>
              <a:rPr lang="es-ES" sz="1400" b="1" kern="0" spc="126" dirty="0">
                <a:latin typeface="Libre Baskerville" panose="02000000000000000000" pitchFamily="2" charset="0"/>
                <a:ea typeface="Roboto" pitchFamily="34" charset="-122"/>
                <a:cs typeface="Roboto" pitchFamily="34" charset="-120"/>
              </a:rPr>
              <a:t>Evaluación comparativa del rendimiento de los LLM en tareas médicas</a:t>
            </a:r>
            <a:endParaRPr lang="en-US" sz="2000" dirty="0">
              <a:latin typeface="Libre Baskerville" panose="02000000000000000000" pitchFamily="2" charset="0"/>
            </a:endParaRPr>
          </a:p>
        </p:txBody>
      </p:sp>
      <p:sp>
        <p:nvSpPr>
          <p:cNvPr id="10" name="Object 11">
            <a:extLst>
              <a:ext uri="{FF2B5EF4-FFF2-40B4-BE49-F238E27FC236}">
                <a16:creationId xmlns:a16="http://schemas.microsoft.com/office/drawing/2014/main" id="{ED0CAAF3-1E0C-D3E8-B205-2FDC300F939F}"/>
              </a:ext>
            </a:extLst>
          </p:cNvPr>
          <p:cNvSpPr/>
          <p:nvPr/>
        </p:nvSpPr>
        <p:spPr>
          <a:xfrm>
            <a:off x="7881272" y="2930853"/>
            <a:ext cx="4931214" cy="1315294"/>
          </a:xfrm>
          <a:prstGeom prst="rect">
            <a:avLst/>
          </a:prstGeom>
          <a:noFill/>
        </p:spPr>
        <p:txBody>
          <a:bodyPr wrap="square" lIns="0" tIns="0" rIns="0" bIns="0" rtlCol="0" anchor="t"/>
          <a:lstStyle/>
          <a:p>
            <a:pPr algn="l">
              <a:lnSpc>
                <a:spcPts val="1994"/>
              </a:lnSpc>
              <a:spcBef>
                <a:spcPts val="542"/>
              </a:spcBef>
              <a:buNone/>
            </a:pPr>
            <a:r>
              <a:rPr lang="es-ES" sz="1400" kern="0" spc="38" dirty="0">
                <a:solidFill>
                  <a:srgbClr val="343331"/>
                </a:solidFill>
                <a:latin typeface="Libre Baskerville" panose="02000000000000000000" pitchFamily="2" charset="0"/>
                <a:ea typeface="Roboto" pitchFamily="34" charset="-122"/>
                <a:cs typeface="Roboto" pitchFamily="34" charset="-120"/>
              </a:rPr>
              <a:t>La clasificación Open Medical-LLM evalúa el rendimiento de los LLM en tareas de respuesta a preguntas médicas, utilizando conjuntos de datos como </a:t>
            </a:r>
            <a:r>
              <a:rPr lang="es-ES" sz="1400" kern="0" spc="38" dirty="0" err="1">
                <a:solidFill>
                  <a:srgbClr val="343331"/>
                </a:solidFill>
                <a:latin typeface="Libre Baskerville" panose="02000000000000000000" pitchFamily="2" charset="0"/>
                <a:ea typeface="Roboto" pitchFamily="34" charset="-122"/>
                <a:cs typeface="Roboto" pitchFamily="34" charset="-120"/>
              </a:rPr>
              <a:t>MedQA</a:t>
            </a:r>
            <a:r>
              <a:rPr lang="es-ES" sz="1400" kern="0" spc="38" dirty="0">
                <a:solidFill>
                  <a:srgbClr val="343331"/>
                </a:solidFill>
                <a:latin typeface="Libre Baskerville" panose="02000000000000000000" pitchFamily="2" charset="0"/>
                <a:ea typeface="Roboto" pitchFamily="34" charset="-122"/>
                <a:cs typeface="Roboto" pitchFamily="34" charset="-120"/>
              </a:rPr>
              <a:t>, </a:t>
            </a:r>
            <a:r>
              <a:rPr lang="es-ES" sz="1400" kern="0" spc="38" dirty="0" err="1">
                <a:solidFill>
                  <a:srgbClr val="343331"/>
                </a:solidFill>
                <a:latin typeface="Libre Baskerville" panose="02000000000000000000" pitchFamily="2" charset="0"/>
                <a:ea typeface="Roboto" pitchFamily="34" charset="-122"/>
                <a:cs typeface="Roboto" pitchFamily="34" charset="-120"/>
              </a:rPr>
              <a:t>PubMedQA</a:t>
            </a:r>
            <a:r>
              <a:rPr lang="es-ES" sz="1400" kern="0" spc="38" dirty="0">
                <a:solidFill>
                  <a:srgbClr val="343331"/>
                </a:solidFill>
                <a:latin typeface="Libre Baskerville" panose="02000000000000000000" pitchFamily="2" charset="0"/>
                <a:ea typeface="Roboto" pitchFamily="34" charset="-122"/>
                <a:cs typeface="Roboto" pitchFamily="34" charset="-120"/>
              </a:rPr>
              <a:t> y </a:t>
            </a:r>
            <a:r>
              <a:rPr lang="es-ES" sz="1400" kern="0" spc="38" dirty="0" err="1">
                <a:solidFill>
                  <a:srgbClr val="343331"/>
                </a:solidFill>
                <a:latin typeface="Libre Baskerville" panose="02000000000000000000" pitchFamily="2" charset="0"/>
                <a:ea typeface="Roboto" pitchFamily="34" charset="-122"/>
                <a:cs typeface="Roboto" pitchFamily="34" charset="-120"/>
              </a:rPr>
              <a:t>MedMCQ</a:t>
            </a:r>
            <a:r>
              <a:rPr lang="es-ES" sz="1400" kern="0" spc="38" dirty="0">
                <a:solidFill>
                  <a:srgbClr val="343331"/>
                </a:solidFill>
                <a:latin typeface="Libre Baskerville" panose="02000000000000000000" pitchFamily="2" charset="0"/>
                <a:ea typeface="Roboto" pitchFamily="34" charset="-122"/>
                <a:cs typeface="Roboto" pitchFamily="34" charset="-120"/>
              </a:rPr>
              <a:t>.</a:t>
            </a:r>
            <a:endParaRPr lang="en-US" sz="2000" dirty="0">
              <a:solidFill>
                <a:srgbClr val="343331"/>
              </a:solidFill>
              <a:latin typeface="Libre Baskerville" panose="02000000000000000000" pitchFamily="2" charset="0"/>
            </a:endParaRPr>
          </a:p>
        </p:txBody>
      </p:sp>
      <p:pic>
        <p:nvPicPr>
          <p:cNvPr id="11" name="Object 12" descr="preencoded.png">
            <a:extLst>
              <a:ext uri="{FF2B5EF4-FFF2-40B4-BE49-F238E27FC236}">
                <a16:creationId xmlns:a16="http://schemas.microsoft.com/office/drawing/2014/main" id="{3B7C8BA8-647C-9D4A-929C-949055A0F0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43772" y="4673498"/>
            <a:ext cx="568998" cy="568998"/>
          </a:xfrm>
          <a:prstGeom prst="rect">
            <a:avLst/>
          </a:prstGeom>
        </p:spPr>
      </p:pic>
      <p:sp>
        <p:nvSpPr>
          <p:cNvPr id="17" name="Object 13">
            <a:extLst>
              <a:ext uri="{FF2B5EF4-FFF2-40B4-BE49-F238E27FC236}">
                <a16:creationId xmlns:a16="http://schemas.microsoft.com/office/drawing/2014/main" id="{20E5EDC9-6322-D79C-5366-FE06AD57972F}"/>
              </a:ext>
            </a:extLst>
          </p:cNvPr>
          <p:cNvSpPr/>
          <p:nvPr/>
        </p:nvSpPr>
        <p:spPr>
          <a:xfrm>
            <a:off x="7881272" y="4461119"/>
            <a:ext cx="5052368" cy="212379"/>
          </a:xfrm>
          <a:prstGeom prst="rect">
            <a:avLst/>
          </a:prstGeom>
          <a:noFill/>
        </p:spPr>
        <p:txBody>
          <a:bodyPr wrap="square" lIns="0" tIns="0" rIns="0" bIns="0" rtlCol="0" anchor="t"/>
          <a:lstStyle/>
          <a:p>
            <a:pPr algn="l">
              <a:lnSpc>
                <a:spcPts val="1702"/>
              </a:lnSpc>
              <a:buNone/>
            </a:pPr>
            <a:r>
              <a:rPr lang="es-ES" sz="1400" b="1" kern="0" spc="126" dirty="0">
                <a:latin typeface="Libre Baskerville" panose="02000000000000000000" pitchFamily="2" charset="0"/>
                <a:ea typeface="Roboto" pitchFamily="34" charset="-122"/>
                <a:cs typeface="Roboto" pitchFamily="34" charset="-120"/>
              </a:rPr>
              <a:t>LLM especializado en medicina: Med-PaLM 2</a:t>
            </a:r>
            <a:endParaRPr lang="en-US" sz="2000" dirty="0">
              <a:latin typeface="Libre Baskerville" panose="02000000000000000000" pitchFamily="2" charset="0"/>
            </a:endParaRPr>
          </a:p>
        </p:txBody>
      </p:sp>
      <p:sp>
        <p:nvSpPr>
          <p:cNvPr id="18" name="Object 14">
            <a:extLst>
              <a:ext uri="{FF2B5EF4-FFF2-40B4-BE49-F238E27FC236}">
                <a16:creationId xmlns:a16="http://schemas.microsoft.com/office/drawing/2014/main" id="{88E2D555-5B5F-739D-E94F-585B55B9AEBD}"/>
              </a:ext>
            </a:extLst>
          </p:cNvPr>
          <p:cNvSpPr/>
          <p:nvPr/>
        </p:nvSpPr>
        <p:spPr>
          <a:xfrm>
            <a:off x="7881272" y="4851899"/>
            <a:ext cx="4931214" cy="1315294"/>
          </a:xfrm>
          <a:prstGeom prst="rect">
            <a:avLst/>
          </a:prstGeom>
          <a:noFill/>
        </p:spPr>
        <p:txBody>
          <a:bodyPr wrap="square" lIns="0" tIns="0" rIns="0" bIns="0" rtlCol="0" anchor="t"/>
          <a:lstStyle/>
          <a:p>
            <a:pPr algn="l">
              <a:lnSpc>
                <a:spcPts val="1994"/>
              </a:lnSpc>
              <a:spcBef>
                <a:spcPts val="542"/>
              </a:spcBef>
              <a:buNone/>
            </a:pPr>
            <a:r>
              <a:rPr lang="es-ES" sz="1400" kern="0" spc="38" dirty="0">
                <a:solidFill>
                  <a:srgbClr val="343331"/>
                </a:solidFill>
                <a:latin typeface="Libre Baskerville" panose="02000000000000000000" pitchFamily="2" charset="0"/>
                <a:ea typeface="Roboto" pitchFamily="34" charset="-122"/>
                <a:cs typeface="Roboto" pitchFamily="34" charset="-120"/>
              </a:rPr>
              <a:t>Med-PaLM 2, un LLM específico para medicina, obtuvo una puntuación del 86,5% en </a:t>
            </a:r>
            <a:r>
              <a:rPr lang="es-ES" sz="1400" kern="0" spc="38" dirty="0" err="1">
                <a:solidFill>
                  <a:srgbClr val="343331"/>
                </a:solidFill>
                <a:latin typeface="Libre Baskerville" panose="02000000000000000000" pitchFamily="2" charset="0"/>
                <a:ea typeface="Roboto" pitchFamily="34" charset="-122"/>
                <a:cs typeface="Roboto" pitchFamily="34" charset="-120"/>
              </a:rPr>
              <a:t>MedQA</a:t>
            </a:r>
            <a:r>
              <a:rPr lang="es-ES" sz="1400" kern="0" spc="38" dirty="0">
                <a:solidFill>
                  <a:srgbClr val="343331"/>
                </a:solidFill>
                <a:latin typeface="Libre Baskerville" panose="02000000000000000000" pitchFamily="2" charset="0"/>
                <a:ea typeface="Roboto" pitchFamily="34" charset="-122"/>
                <a:cs typeface="Roboto" pitchFamily="34" charset="-120"/>
              </a:rPr>
              <a:t> y superó a su predecesor, con evaluaciones humanas que indicaban una preferencia por su respuesta.</a:t>
            </a:r>
            <a:endParaRPr lang="en-US" sz="2000" dirty="0">
              <a:solidFill>
                <a:srgbClr val="343331"/>
              </a:solidFill>
              <a:latin typeface="Libre Baskerville" panose="02000000000000000000" pitchFamily="2" charset="0"/>
            </a:endParaRPr>
          </a:p>
        </p:txBody>
      </p:sp>
    </p:spTree>
    <p:extLst>
      <p:ext uri="{BB962C8B-B14F-4D97-AF65-F5344CB8AC3E}">
        <p14:creationId xmlns:p14="http://schemas.microsoft.com/office/powerpoint/2010/main" val="3834460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7CAAFFF8-8030-76DD-3A36-8F3C54FBF53B}"/>
              </a:ext>
            </a:extLst>
          </p:cNvPr>
          <p:cNvSpPr/>
          <p:nvPr/>
        </p:nvSpPr>
        <p:spPr>
          <a:xfrm>
            <a:off x="-67977" y="62507"/>
            <a:ext cx="14630400" cy="8229600"/>
          </a:xfrm>
          <a:prstGeom prst="rect">
            <a:avLst/>
          </a:prstGeom>
          <a:solidFill>
            <a:srgbClr val="FFFDFA"/>
          </a:solidFill>
          <a:ln/>
        </p:spPr>
        <p:txBody>
          <a:bodyPr/>
          <a:lstStyle/>
          <a:p>
            <a:endParaRPr lang="es-ES" dirty="0"/>
          </a:p>
        </p:txBody>
      </p:sp>
      <p:sp>
        <p:nvSpPr>
          <p:cNvPr id="12" name="Title 1">
            <a:extLst>
              <a:ext uri="{FF2B5EF4-FFF2-40B4-BE49-F238E27FC236}">
                <a16:creationId xmlns:a16="http://schemas.microsoft.com/office/drawing/2014/main" id="{0FE458E7-DC8B-4DC5-F26C-203EC80AC46E}"/>
              </a:ext>
            </a:extLst>
          </p:cNvPr>
          <p:cNvSpPr txBox="1">
            <a:spLocks noChangeArrowheads="1"/>
          </p:cNvSpPr>
          <p:nvPr/>
        </p:nvSpPr>
        <p:spPr bwMode="auto">
          <a:xfrm>
            <a:off x="171410" y="143878"/>
            <a:ext cx="7840476" cy="13223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_tradnl" altLang="es-ES" sz="3600" dirty="0">
                <a:solidFill>
                  <a:srgbClr val="5C4E3D"/>
                </a:solidFill>
                <a:latin typeface="Libre Baskerville" pitchFamily="34" charset="0"/>
              </a:rPr>
              <a:t>2. Marco teórico</a:t>
            </a:r>
          </a:p>
        </p:txBody>
      </p:sp>
      <p:sp>
        <p:nvSpPr>
          <p:cNvPr id="14" name="Object 3">
            <a:extLst>
              <a:ext uri="{FF2B5EF4-FFF2-40B4-BE49-F238E27FC236}">
                <a16:creationId xmlns:a16="http://schemas.microsoft.com/office/drawing/2014/main" id="{571DF21E-FE0D-E27E-6D3E-749F40106DA7}"/>
              </a:ext>
            </a:extLst>
          </p:cNvPr>
          <p:cNvSpPr/>
          <p:nvPr/>
        </p:nvSpPr>
        <p:spPr>
          <a:xfrm>
            <a:off x="1107502" y="1855006"/>
            <a:ext cx="3618595" cy="2304474"/>
          </a:xfrm>
          <a:prstGeom prst="rect">
            <a:avLst/>
          </a:prstGeom>
          <a:solidFill>
            <a:srgbClr val="F7EDD4">
              <a:alpha val="30000"/>
            </a:srgbClr>
          </a:solidFill>
          <a:ln>
            <a:solidFill>
              <a:schemeClr val="tx1"/>
            </a:solidFill>
          </a:ln>
        </p:spPr>
        <p:txBody>
          <a:bodyPr/>
          <a:lstStyle/>
          <a:p>
            <a:pPr algn="ctr"/>
            <a:endParaRPr lang="es-ES">
              <a:latin typeface="Libre Baskerville" panose="02000000000000000000" pitchFamily="2" charset="0"/>
            </a:endParaRPr>
          </a:p>
        </p:txBody>
      </p:sp>
      <p:sp>
        <p:nvSpPr>
          <p:cNvPr id="15" name="Object 4">
            <a:extLst>
              <a:ext uri="{FF2B5EF4-FFF2-40B4-BE49-F238E27FC236}">
                <a16:creationId xmlns:a16="http://schemas.microsoft.com/office/drawing/2014/main" id="{826CD018-027A-231F-0F18-8907E6EB3D17}"/>
              </a:ext>
            </a:extLst>
          </p:cNvPr>
          <p:cNvSpPr/>
          <p:nvPr/>
        </p:nvSpPr>
        <p:spPr>
          <a:xfrm>
            <a:off x="1393181" y="2092436"/>
            <a:ext cx="3456711" cy="214259"/>
          </a:xfrm>
          <a:prstGeom prst="rect">
            <a:avLst/>
          </a:prstGeom>
          <a:noFill/>
        </p:spPr>
        <p:txBody>
          <a:bodyPr wrap="square" lIns="0" tIns="0" rIns="0" bIns="0" rtlCol="0" anchor="t"/>
          <a:lstStyle/>
          <a:p>
            <a:pPr algn="ctr">
              <a:lnSpc>
                <a:spcPts val="1688"/>
              </a:lnSpc>
              <a:buNone/>
            </a:pPr>
            <a:r>
              <a:rPr lang="en-US" sz="1250" b="1" kern="0" spc="125" dirty="0" err="1">
                <a:latin typeface="Libre Baskerville" panose="02000000000000000000" pitchFamily="2" charset="0"/>
                <a:ea typeface="Roboto" pitchFamily="34" charset="-122"/>
                <a:cs typeface="Roboto" pitchFamily="34" charset="-120"/>
              </a:rPr>
              <a:t>Precisión</a:t>
            </a:r>
            <a:r>
              <a:rPr lang="en-US" sz="1250" b="1" kern="0" spc="125" dirty="0">
                <a:latin typeface="Libre Baskerville" panose="02000000000000000000" pitchFamily="2" charset="0"/>
                <a:ea typeface="Roboto" pitchFamily="34" charset="-122"/>
                <a:cs typeface="Roboto" pitchFamily="34" charset="-120"/>
              </a:rPr>
              <a:t> de la </a:t>
            </a:r>
            <a:r>
              <a:rPr lang="en-US" sz="1250" b="1" kern="0" spc="125" dirty="0" err="1">
                <a:latin typeface="Libre Baskerville" panose="02000000000000000000" pitchFamily="2" charset="0"/>
                <a:ea typeface="Roboto" pitchFamily="34" charset="-122"/>
                <a:cs typeface="Roboto" pitchFamily="34" charset="-120"/>
              </a:rPr>
              <a:t>información</a:t>
            </a:r>
            <a:endParaRPr lang="en-US" dirty="0">
              <a:latin typeface="Libre Baskerville" panose="02000000000000000000" pitchFamily="2" charset="0"/>
            </a:endParaRPr>
          </a:p>
        </p:txBody>
      </p:sp>
      <p:sp>
        <p:nvSpPr>
          <p:cNvPr id="16" name="Object 5">
            <a:extLst>
              <a:ext uri="{FF2B5EF4-FFF2-40B4-BE49-F238E27FC236}">
                <a16:creationId xmlns:a16="http://schemas.microsoft.com/office/drawing/2014/main" id="{2AA95BED-5CDA-5D76-C14C-D42F000B06E1}"/>
              </a:ext>
            </a:extLst>
          </p:cNvPr>
          <p:cNvSpPr/>
          <p:nvPr/>
        </p:nvSpPr>
        <p:spPr>
          <a:xfrm>
            <a:off x="1354604" y="2711406"/>
            <a:ext cx="3124390" cy="1512509"/>
          </a:xfrm>
          <a:prstGeom prst="rect">
            <a:avLst/>
          </a:prstGeom>
          <a:noFill/>
        </p:spPr>
        <p:txBody>
          <a:bodyPr wrap="square" lIns="0" tIns="0" rIns="0" bIns="0" rtlCol="0" anchor="t"/>
          <a:lstStyle/>
          <a:p>
            <a:pPr algn="ctr">
              <a:lnSpc>
                <a:spcPts val="1745"/>
              </a:lnSpc>
              <a:spcBef>
                <a:spcPts val="683"/>
              </a:spcBef>
              <a:buNone/>
            </a:pPr>
            <a:r>
              <a:rPr lang="es-ES" sz="1116" kern="0" spc="34" dirty="0">
                <a:latin typeface="Libre Baskerville" panose="02000000000000000000" pitchFamily="2" charset="0"/>
                <a:ea typeface="Roboto" pitchFamily="34" charset="-122"/>
                <a:cs typeface="Roboto" pitchFamily="34" charset="-120"/>
              </a:rPr>
              <a:t>Los chatbots médicos deben garantizar la exactitud y calidad de la </a:t>
            </a:r>
            <a:r>
              <a:rPr lang="es-ES" sz="1116" kern="0" spc="34" dirty="0">
                <a:solidFill>
                  <a:srgbClr val="343331"/>
                </a:solidFill>
                <a:latin typeface="Libre Baskerville" panose="02000000000000000000" pitchFamily="2" charset="0"/>
                <a:ea typeface="Roboto" pitchFamily="34" charset="-122"/>
                <a:cs typeface="Roboto" pitchFamily="34" charset="-120"/>
              </a:rPr>
              <a:t>información</a:t>
            </a:r>
            <a:r>
              <a:rPr lang="es-ES" sz="1116" kern="0" spc="34" dirty="0">
                <a:latin typeface="Libre Baskerville" panose="02000000000000000000" pitchFamily="2" charset="0"/>
                <a:ea typeface="Roboto" pitchFamily="34" charset="-122"/>
                <a:cs typeface="Roboto" pitchFamily="34" charset="-120"/>
              </a:rPr>
              <a:t> que proporcionan para evitar consecuencias potencialmente perjudiciales para la salud de los usuarios.</a:t>
            </a:r>
            <a:endParaRPr lang="en-US" dirty="0">
              <a:latin typeface="Libre Baskerville" panose="02000000000000000000" pitchFamily="2" charset="0"/>
            </a:endParaRPr>
          </a:p>
        </p:txBody>
      </p:sp>
      <p:sp>
        <p:nvSpPr>
          <p:cNvPr id="19" name="Object 6">
            <a:extLst>
              <a:ext uri="{FF2B5EF4-FFF2-40B4-BE49-F238E27FC236}">
                <a16:creationId xmlns:a16="http://schemas.microsoft.com/office/drawing/2014/main" id="{5A21B822-A1E9-E460-9FFD-F0B4AC274575}"/>
              </a:ext>
            </a:extLst>
          </p:cNvPr>
          <p:cNvSpPr/>
          <p:nvPr/>
        </p:nvSpPr>
        <p:spPr>
          <a:xfrm>
            <a:off x="5194135" y="1855006"/>
            <a:ext cx="3618595" cy="2304474"/>
          </a:xfrm>
          <a:prstGeom prst="rect">
            <a:avLst/>
          </a:prstGeom>
          <a:solidFill>
            <a:srgbClr val="F7EDD4">
              <a:alpha val="30000"/>
            </a:srgbClr>
          </a:solidFill>
          <a:ln>
            <a:solidFill>
              <a:schemeClr val="tx1"/>
            </a:solidFill>
          </a:ln>
        </p:spPr>
        <p:txBody>
          <a:bodyPr/>
          <a:lstStyle/>
          <a:p>
            <a:pPr algn="ctr"/>
            <a:endParaRPr lang="es-ES">
              <a:latin typeface="Libre Baskerville" panose="02000000000000000000" pitchFamily="2" charset="0"/>
            </a:endParaRPr>
          </a:p>
        </p:txBody>
      </p:sp>
      <p:sp>
        <p:nvSpPr>
          <p:cNvPr id="20" name="Object 7">
            <a:extLst>
              <a:ext uri="{FF2B5EF4-FFF2-40B4-BE49-F238E27FC236}">
                <a16:creationId xmlns:a16="http://schemas.microsoft.com/office/drawing/2014/main" id="{1EB5031B-8D72-5243-0ACD-49EE9F4CD3AC}"/>
              </a:ext>
            </a:extLst>
          </p:cNvPr>
          <p:cNvSpPr/>
          <p:nvPr/>
        </p:nvSpPr>
        <p:spPr>
          <a:xfrm>
            <a:off x="5356019" y="2085771"/>
            <a:ext cx="3456711" cy="214259"/>
          </a:xfrm>
          <a:prstGeom prst="rect">
            <a:avLst/>
          </a:prstGeom>
          <a:noFill/>
        </p:spPr>
        <p:txBody>
          <a:bodyPr wrap="square" lIns="0" tIns="0" rIns="0" bIns="0" rtlCol="0" anchor="t"/>
          <a:lstStyle/>
          <a:p>
            <a:pPr algn="ctr">
              <a:lnSpc>
                <a:spcPts val="1688"/>
              </a:lnSpc>
              <a:buNone/>
            </a:pPr>
            <a:r>
              <a:rPr lang="en-US" sz="1250" b="1" kern="0" spc="125" dirty="0" err="1">
                <a:latin typeface="Libre Baskerville" panose="02000000000000000000" pitchFamily="2" charset="0"/>
                <a:ea typeface="Roboto" pitchFamily="34" charset="-122"/>
                <a:cs typeface="Roboto" pitchFamily="34" charset="-120"/>
              </a:rPr>
              <a:t>Lenguaje</a:t>
            </a:r>
            <a:r>
              <a:rPr lang="en-US" sz="1250" b="1" kern="0" spc="125" dirty="0">
                <a:latin typeface="Libre Baskerville" panose="02000000000000000000" pitchFamily="2" charset="0"/>
                <a:ea typeface="Roboto" pitchFamily="34" charset="-122"/>
                <a:cs typeface="Roboto" pitchFamily="34" charset="-120"/>
              </a:rPr>
              <a:t> </a:t>
            </a:r>
            <a:r>
              <a:rPr lang="en-US" sz="1250" b="1" kern="0" spc="125" dirty="0" err="1">
                <a:latin typeface="Libre Baskerville" panose="02000000000000000000" pitchFamily="2" charset="0"/>
                <a:ea typeface="Roboto" pitchFamily="34" charset="-122"/>
                <a:cs typeface="Roboto" pitchFamily="34" charset="-120"/>
              </a:rPr>
              <a:t>médico</a:t>
            </a:r>
            <a:r>
              <a:rPr lang="en-US" sz="1250" b="1" kern="0" spc="125" dirty="0">
                <a:latin typeface="Libre Baskerville" panose="02000000000000000000" pitchFamily="2" charset="0"/>
                <a:ea typeface="Roboto" pitchFamily="34" charset="-122"/>
                <a:cs typeface="Roboto" pitchFamily="34" charset="-120"/>
              </a:rPr>
              <a:t> </a:t>
            </a:r>
            <a:r>
              <a:rPr lang="en-US" sz="1250" b="1" kern="0" spc="125" dirty="0" err="1">
                <a:latin typeface="Libre Baskerville" panose="02000000000000000000" pitchFamily="2" charset="0"/>
                <a:ea typeface="Roboto" pitchFamily="34" charset="-122"/>
                <a:cs typeface="Roboto" pitchFamily="34" charset="-120"/>
              </a:rPr>
              <a:t>complejo</a:t>
            </a:r>
            <a:endParaRPr lang="en-US" dirty="0">
              <a:latin typeface="Libre Baskerville" panose="02000000000000000000" pitchFamily="2" charset="0"/>
            </a:endParaRPr>
          </a:p>
        </p:txBody>
      </p:sp>
      <p:sp>
        <p:nvSpPr>
          <p:cNvPr id="21" name="Object 8">
            <a:extLst>
              <a:ext uri="{FF2B5EF4-FFF2-40B4-BE49-F238E27FC236}">
                <a16:creationId xmlns:a16="http://schemas.microsoft.com/office/drawing/2014/main" id="{EDA5DD35-1CC8-A7A7-2D39-6C5DFB297ADB}"/>
              </a:ext>
            </a:extLst>
          </p:cNvPr>
          <p:cNvSpPr/>
          <p:nvPr/>
        </p:nvSpPr>
        <p:spPr>
          <a:xfrm>
            <a:off x="5518992" y="2659190"/>
            <a:ext cx="3054586" cy="1616940"/>
          </a:xfrm>
          <a:prstGeom prst="rect">
            <a:avLst/>
          </a:prstGeom>
          <a:noFill/>
        </p:spPr>
        <p:txBody>
          <a:bodyPr wrap="square" lIns="0" tIns="0" rIns="0" bIns="0" rtlCol="0" anchor="t"/>
          <a:lstStyle/>
          <a:p>
            <a:pPr algn="ctr">
              <a:lnSpc>
                <a:spcPts val="1745"/>
              </a:lnSpc>
              <a:spcBef>
                <a:spcPts val="683"/>
              </a:spcBef>
              <a:buNone/>
            </a:pPr>
            <a:r>
              <a:rPr lang="es-ES" sz="1116" kern="0" spc="34" dirty="0">
                <a:latin typeface="Libre Baskerville" panose="02000000000000000000" pitchFamily="2" charset="0"/>
                <a:ea typeface="Roboto" pitchFamily="34" charset="-122"/>
                <a:cs typeface="Roboto" pitchFamily="34" charset="-120"/>
              </a:rPr>
              <a:t>Los chatbots tienen que ser capaces de entender y responder al lenguaje complejo y especializado que se utiliza en el ámbito médico, incluida la terminología médica y su jerga</a:t>
            </a:r>
            <a:endParaRPr lang="en-US" dirty="0">
              <a:latin typeface="Libre Baskerville" panose="02000000000000000000" pitchFamily="2" charset="0"/>
            </a:endParaRPr>
          </a:p>
        </p:txBody>
      </p:sp>
      <p:sp>
        <p:nvSpPr>
          <p:cNvPr id="22" name="Object 9">
            <a:extLst>
              <a:ext uri="{FF2B5EF4-FFF2-40B4-BE49-F238E27FC236}">
                <a16:creationId xmlns:a16="http://schemas.microsoft.com/office/drawing/2014/main" id="{2A2BECB4-0B45-1914-82AD-8CE17C566F77}"/>
              </a:ext>
            </a:extLst>
          </p:cNvPr>
          <p:cNvSpPr/>
          <p:nvPr/>
        </p:nvSpPr>
        <p:spPr>
          <a:xfrm>
            <a:off x="9280769" y="1855006"/>
            <a:ext cx="3618595" cy="2304474"/>
          </a:xfrm>
          <a:prstGeom prst="rect">
            <a:avLst/>
          </a:prstGeom>
          <a:solidFill>
            <a:srgbClr val="F7EDD4">
              <a:alpha val="30000"/>
            </a:srgbClr>
          </a:solidFill>
          <a:ln>
            <a:solidFill>
              <a:schemeClr val="tx1"/>
            </a:solidFill>
          </a:ln>
        </p:spPr>
        <p:txBody>
          <a:bodyPr/>
          <a:lstStyle/>
          <a:p>
            <a:pPr algn="ctr"/>
            <a:endParaRPr lang="es-ES">
              <a:latin typeface="Libre Baskerville" panose="02000000000000000000" pitchFamily="2" charset="0"/>
            </a:endParaRPr>
          </a:p>
        </p:txBody>
      </p:sp>
      <p:sp>
        <p:nvSpPr>
          <p:cNvPr id="23" name="Object 10">
            <a:extLst>
              <a:ext uri="{FF2B5EF4-FFF2-40B4-BE49-F238E27FC236}">
                <a16:creationId xmlns:a16="http://schemas.microsoft.com/office/drawing/2014/main" id="{03CFBA26-33CE-11FC-3A3F-2EE7DBE2DF4D}"/>
              </a:ext>
            </a:extLst>
          </p:cNvPr>
          <p:cNvSpPr/>
          <p:nvPr/>
        </p:nvSpPr>
        <p:spPr>
          <a:xfrm>
            <a:off x="9442653" y="2092436"/>
            <a:ext cx="3456711" cy="428518"/>
          </a:xfrm>
          <a:prstGeom prst="rect">
            <a:avLst/>
          </a:prstGeom>
          <a:noFill/>
        </p:spPr>
        <p:txBody>
          <a:bodyPr wrap="square" lIns="0" tIns="0" rIns="0" bIns="0" rtlCol="0" anchor="t"/>
          <a:lstStyle/>
          <a:p>
            <a:pPr algn="ctr">
              <a:lnSpc>
                <a:spcPts val="1688"/>
              </a:lnSpc>
              <a:buNone/>
            </a:pPr>
            <a:r>
              <a:rPr lang="en-US" sz="1250" b="1" kern="0" spc="125" dirty="0" err="1">
                <a:latin typeface="Libre Baskerville" panose="02000000000000000000" pitchFamily="2" charset="0"/>
                <a:ea typeface="Roboto" pitchFamily="34" charset="-122"/>
                <a:cs typeface="Roboto" pitchFamily="34" charset="-120"/>
              </a:rPr>
              <a:t>Colaboración</a:t>
            </a:r>
            <a:r>
              <a:rPr lang="en-US" sz="1250" b="1" kern="0" spc="125" dirty="0">
                <a:latin typeface="Libre Baskerville" panose="02000000000000000000" pitchFamily="2" charset="0"/>
                <a:ea typeface="Roboto" pitchFamily="34" charset="-122"/>
                <a:cs typeface="Roboto" pitchFamily="34" charset="-120"/>
              </a:rPr>
              <a:t> con </a:t>
            </a:r>
            <a:r>
              <a:rPr lang="en-US" sz="1250" b="1" kern="0" spc="125" dirty="0" err="1">
                <a:latin typeface="Libre Baskerville" panose="02000000000000000000" pitchFamily="2" charset="0"/>
                <a:ea typeface="Roboto" pitchFamily="34" charset="-122"/>
                <a:cs typeface="Roboto" pitchFamily="34" charset="-120"/>
              </a:rPr>
              <a:t>Profesionales</a:t>
            </a:r>
            <a:r>
              <a:rPr lang="en-US" sz="1250" b="1" kern="0" spc="125" dirty="0">
                <a:latin typeface="Libre Baskerville" panose="02000000000000000000" pitchFamily="2" charset="0"/>
                <a:ea typeface="Roboto" pitchFamily="34" charset="-122"/>
                <a:cs typeface="Roboto" pitchFamily="34" charset="-120"/>
              </a:rPr>
              <a:t> de la </a:t>
            </a:r>
            <a:r>
              <a:rPr lang="en-US" sz="1250" b="1" kern="0" spc="125" dirty="0" err="1">
                <a:latin typeface="Libre Baskerville" panose="02000000000000000000" pitchFamily="2" charset="0"/>
                <a:ea typeface="Roboto" pitchFamily="34" charset="-122"/>
                <a:cs typeface="Roboto" pitchFamily="34" charset="-120"/>
              </a:rPr>
              <a:t>Salud</a:t>
            </a:r>
            <a:endParaRPr lang="en-US" dirty="0">
              <a:latin typeface="Libre Baskerville" panose="02000000000000000000" pitchFamily="2" charset="0"/>
            </a:endParaRPr>
          </a:p>
        </p:txBody>
      </p:sp>
      <p:sp>
        <p:nvSpPr>
          <p:cNvPr id="24" name="Object 11">
            <a:extLst>
              <a:ext uri="{FF2B5EF4-FFF2-40B4-BE49-F238E27FC236}">
                <a16:creationId xmlns:a16="http://schemas.microsoft.com/office/drawing/2014/main" id="{AB835B27-B776-AFE9-10AE-ED14ED421967}"/>
              </a:ext>
            </a:extLst>
          </p:cNvPr>
          <p:cNvSpPr/>
          <p:nvPr/>
        </p:nvSpPr>
        <p:spPr>
          <a:xfrm>
            <a:off x="9518537" y="2636297"/>
            <a:ext cx="3215983" cy="1298249"/>
          </a:xfrm>
          <a:prstGeom prst="rect">
            <a:avLst/>
          </a:prstGeom>
          <a:noFill/>
        </p:spPr>
        <p:txBody>
          <a:bodyPr wrap="square" lIns="0" tIns="0" rIns="0" bIns="0" rtlCol="0" anchor="t"/>
          <a:lstStyle/>
          <a:p>
            <a:pPr algn="ctr">
              <a:lnSpc>
                <a:spcPts val="1745"/>
              </a:lnSpc>
              <a:spcBef>
                <a:spcPts val="683"/>
              </a:spcBef>
              <a:buNone/>
            </a:pPr>
            <a:r>
              <a:rPr lang="es-ES" sz="1116" kern="0" spc="34" dirty="0">
                <a:latin typeface="Libre Baskerville" panose="02000000000000000000" pitchFamily="2" charset="0"/>
                <a:ea typeface="Roboto" pitchFamily="34" charset="-122"/>
                <a:cs typeface="Roboto" pitchFamily="34" charset="-120"/>
              </a:rPr>
              <a:t>Los chatbots deben colaborar estrechamente con profesionales de la salud, como médicos y enfermeras, para validar los algoritmos y recomendaciones utilizados, asegurándose de que se ajustan a las últimas investigaciones médicas y a las mejores prácticas.</a:t>
            </a:r>
            <a:endParaRPr lang="en-US" dirty="0">
              <a:latin typeface="Libre Baskerville" panose="02000000000000000000" pitchFamily="2" charset="0"/>
            </a:endParaRPr>
          </a:p>
        </p:txBody>
      </p:sp>
      <p:sp>
        <p:nvSpPr>
          <p:cNvPr id="25" name="Object 12">
            <a:extLst>
              <a:ext uri="{FF2B5EF4-FFF2-40B4-BE49-F238E27FC236}">
                <a16:creationId xmlns:a16="http://schemas.microsoft.com/office/drawing/2014/main" id="{0DC30E4C-9510-3EDB-1470-A70F99AE9196}"/>
              </a:ext>
            </a:extLst>
          </p:cNvPr>
          <p:cNvSpPr/>
          <p:nvPr/>
        </p:nvSpPr>
        <p:spPr>
          <a:xfrm>
            <a:off x="1107502" y="4349932"/>
            <a:ext cx="3618595" cy="2304474"/>
          </a:xfrm>
          <a:prstGeom prst="rect">
            <a:avLst/>
          </a:prstGeom>
          <a:solidFill>
            <a:srgbClr val="F7EDD4">
              <a:alpha val="30000"/>
            </a:srgbClr>
          </a:solidFill>
          <a:ln>
            <a:solidFill>
              <a:schemeClr val="tx1"/>
            </a:solidFill>
          </a:ln>
        </p:spPr>
        <p:txBody>
          <a:bodyPr/>
          <a:lstStyle/>
          <a:p>
            <a:pPr algn="ctr"/>
            <a:endParaRPr lang="es-ES">
              <a:latin typeface="Libre Baskerville" panose="02000000000000000000" pitchFamily="2" charset="0"/>
            </a:endParaRPr>
          </a:p>
        </p:txBody>
      </p:sp>
      <p:sp>
        <p:nvSpPr>
          <p:cNvPr id="26" name="Object 13">
            <a:extLst>
              <a:ext uri="{FF2B5EF4-FFF2-40B4-BE49-F238E27FC236}">
                <a16:creationId xmlns:a16="http://schemas.microsoft.com/office/drawing/2014/main" id="{7B1DDD4A-6356-507F-6964-03BAC5FB9A33}"/>
              </a:ext>
            </a:extLst>
          </p:cNvPr>
          <p:cNvSpPr/>
          <p:nvPr/>
        </p:nvSpPr>
        <p:spPr>
          <a:xfrm>
            <a:off x="1393181" y="4587362"/>
            <a:ext cx="3456711" cy="428518"/>
          </a:xfrm>
          <a:prstGeom prst="rect">
            <a:avLst/>
          </a:prstGeom>
          <a:noFill/>
        </p:spPr>
        <p:txBody>
          <a:bodyPr wrap="square" lIns="0" tIns="0" rIns="0" bIns="0" rtlCol="0" anchor="t"/>
          <a:lstStyle/>
          <a:p>
            <a:pPr algn="ctr">
              <a:lnSpc>
                <a:spcPts val="1688"/>
              </a:lnSpc>
              <a:buNone/>
            </a:pPr>
            <a:r>
              <a:rPr lang="en-US" sz="1250" b="1" kern="0" spc="125" dirty="0" err="1">
                <a:latin typeface="Libre Baskerville" panose="02000000000000000000" pitchFamily="2" charset="0"/>
                <a:ea typeface="Roboto" pitchFamily="34" charset="-122"/>
                <a:cs typeface="Roboto" pitchFamily="34" charset="-120"/>
              </a:rPr>
              <a:t>Monitoreo</a:t>
            </a:r>
            <a:r>
              <a:rPr lang="en-US" sz="1250" b="1" kern="0" spc="125" dirty="0">
                <a:latin typeface="Libre Baskerville" panose="02000000000000000000" pitchFamily="2" charset="0"/>
                <a:ea typeface="Roboto" pitchFamily="34" charset="-122"/>
                <a:cs typeface="Roboto" pitchFamily="34" charset="-120"/>
              </a:rPr>
              <a:t> continuo y </a:t>
            </a:r>
            <a:r>
              <a:rPr lang="en-US" sz="1250" b="1" kern="0" spc="125" dirty="0" err="1">
                <a:latin typeface="Libre Baskerville" panose="02000000000000000000" pitchFamily="2" charset="0"/>
                <a:ea typeface="Roboto" pitchFamily="34" charset="-122"/>
                <a:cs typeface="Roboto" pitchFamily="34" charset="-120"/>
              </a:rPr>
              <a:t>mejoras</a:t>
            </a:r>
            <a:endParaRPr lang="en-US" dirty="0">
              <a:latin typeface="Libre Baskerville" panose="02000000000000000000" pitchFamily="2" charset="0"/>
            </a:endParaRPr>
          </a:p>
        </p:txBody>
      </p:sp>
      <p:sp>
        <p:nvSpPr>
          <p:cNvPr id="27" name="Object 14">
            <a:extLst>
              <a:ext uri="{FF2B5EF4-FFF2-40B4-BE49-F238E27FC236}">
                <a16:creationId xmlns:a16="http://schemas.microsoft.com/office/drawing/2014/main" id="{F0465B05-7C53-C752-8F51-D9DE2E98813B}"/>
              </a:ext>
            </a:extLst>
          </p:cNvPr>
          <p:cNvSpPr/>
          <p:nvPr/>
        </p:nvSpPr>
        <p:spPr>
          <a:xfrm>
            <a:off x="1269385" y="5104441"/>
            <a:ext cx="3456711" cy="1107798"/>
          </a:xfrm>
          <a:prstGeom prst="rect">
            <a:avLst/>
          </a:prstGeom>
          <a:noFill/>
        </p:spPr>
        <p:txBody>
          <a:bodyPr wrap="square" lIns="0" tIns="0" rIns="0" bIns="0" rtlCol="0" anchor="t"/>
          <a:lstStyle/>
          <a:p>
            <a:pPr algn="ctr">
              <a:lnSpc>
                <a:spcPts val="1745"/>
              </a:lnSpc>
              <a:spcBef>
                <a:spcPts val="683"/>
              </a:spcBef>
              <a:buNone/>
            </a:pPr>
            <a:r>
              <a:rPr lang="es-ES" sz="1116" kern="0" spc="34" dirty="0">
                <a:latin typeface="Libre Baskerville" panose="02000000000000000000" pitchFamily="2" charset="0"/>
                <a:ea typeface="Roboto" pitchFamily="34" charset="-122"/>
                <a:cs typeface="Roboto" pitchFamily="34" charset="-120"/>
              </a:rPr>
              <a:t>La supervisión y las actualizaciones periódicas son esenciales para mantener al día los conocimientos y las respuestas de los chatbots con los últimos avances médicos y los cambios en las directrices clínicas.</a:t>
            </a:r>
            <a:endParaRPr lang="en-US" dirty="0">
              <a:latin typeface="Libre Baskerville" panose="02000000000000000000" pitchFamily="2" charset="0"/>
            </a:endParaRPr>
          </a:p>
        </p:txBody>
      </p:sp>
      <p:sp>
        <p:nvSpPr>
          <p:cNvPr id="28" name="Object 15">
            <a:extLst>
              <a:ext uri="{FF2B5EF4-FFF2-40B4-BE49-F238E27FC236}">
                <a16:creationId xmlns:a16="http://schemas.microsoft.com/office/drawing/2014/main" id="{70191054-0592-0255-4DB2-28B934F0F3EB}"/>
              </a:ext>
            </a:extLst>
          </p:cNvPr>
          <p:cNvSpPr/>
          <p:nvPr/>
        </p:nvSpPr>
        <p:spPr>
          <a:xfrm>
            <a:off x="5194135" y="4349932"/>
            <a:ext cx="3618595" cy="2304474"/>
          </a:xfrm>
          <a:prstGeom prst="rect">
            <a:avLst/>
          </a:prstGeom>
          <a:solidFill>
            <a:srgbClr val="F7EDD4">
              <a:alpha val="30000"/>
            </a:srgbClr>
          </a:solidFill>
          <a:ln>
            <a:solidFill>
              <a:schemeClr val="tx1"/>
            </a:solidFill>
          </a:ln>
        </p:spPr>
        <p:txBody>
          <a:bodyPr/>
          <a:lstStyle/>
          <a:p>
            <a:pPr algn="ctr"/>
            <a:endParaRPr lang="es-ES">
              <a:latin typeface="Libre Baskerville" panose="02000000000000000000" pitchFamily="2" charset="0"/>
            </a:endParaRPr>
          </a:p>
        </p:txBody>
      </p:sp>
      <p:sp>
        <p:nvSpPr>
          <p:cNvPr id="29" name="Object 16">
            <a:extLst>
              <a:ext uri="{FF2B5EF4-FFF2-40B4-BE49-F238E27FC236}">
                <a16:creationId xmlns:a16="http://schemas.microsoft.com/office/drawing/2014/main" id="{98612CE1-9AC0-1DA5-6715-E5B529548C57}"/>
              </a:ext>
            </a:extLst>
          </p:cNvPr>
          <p:cNvSpPr/>
          <p:nvPr/>
        </p:nvSpPr>
        <p:spPr>
          <a:xfrm>
            <a:off x="5479814" y="4587362"/>
            <a:ext cx="3456711" cy="214259"/>
          </a:xfrm>
          <a:prstGeom prst="rect">
            <a:avLst/>
          </a:prstGeom>
          <a:noFill/>
        </p:spPr>
        <p:txBody>
          <a:bodyPr wrap="square" lIns="0" tIns="0" rIns="0" bIns="0" rtlCol="0" anchor="t"/>
          <a:lstStyle/>
          <a:p>
            <a:pPr algn="ctr">
              <a:lnSpc>
                <a:spcPts val="1688"/>
              </a:lnSpc>
              <a:buNone/>
            </a:pPr>
            <a:r>
              <a:rPr lang="es-ES" sz="1250" b="1" kern="0" spc="125" dirty="0">
                <a:latin typeface="Libre Baskerville" panose="02000000000000000000" pitchFamily="2" charset="0"/>
                <a:ea typeface="Roboto" pitchFamily="34" charset="-122"/>
                <a:cs typeface="Roboto" pitchFamily="34" charset="-120"/>
              </a:rPr>
              <a:t>Aceptación y confianza de los usuarios</a:t>
            </a:r>
            <a:endParaRPr lang="en-US" dirty="0">
              <a:latin typeface="Libre Baskerville" panose="02000000000000000000" pitchFamily="2" charset="0"/>
            </a:endParaRPr>
          </a:p>
        </p:txBody>
      </p:sp>
      <p:sp>
        <p:nvSpPr>
          <p:cNvPr id="30" name="Object 17">
            <a:extLst>
              <a:ext uri="{FF2B5EF4-FFF2-40B4-BE49-F238E27FC236}">
                <a16:creationId xmlns:a16="http://schemas.microsoft.com/office/drawing/2014/main" id="{D5DEEC55-22D2-B6AD-2F12-12C5D54629B4}"/>
              </a:ext>
            </a:extLst>
          </p:cNvPr>
          <p:cNvSpPr/>
          <p:nvPr/>
        </p:nvSpPr>
        <p:spPr>
          <a:xfrm>
            <a:off x="5317930" y="5059050"/>
            <a:ext cx="3456711" cy="886238"/>
          </a:xfrm>
          <a:prstGeom prst="rect">
            <a:avLst/>
          </a:prstGeom>
          <a:noFill/>
        </p:spPr>
        <p:txBody>
          <a:bodyPr wrap="square" lIns="0" tIns="0" rIns="0" bIns="0" rtlCol="0" anchor="t"/>
          <a:lstStyle/>
          <a:p>
            <a:pPr algn="ctr">
              <a:lnSpc>
                <a:spcPts val="1745"/>
              </a:lnSpc>
              <a:spcBef>
                <a:spcPts val="683"/>
              </a:spcBef>
              <a:buNone/>
            </a:pPr>
            <a:r>
              <a:rPr lang="es-ES" sz="1116" kern="0" spc="34" dirty="0">
                <a:latin typeface="Libre Baskerville" panose="02000000000000000000" pitchFamily="2" charset="0"/>
                <a:ea typeface="Roboto" pitchFamily="34" charset="-122"/>
                <a:cs typeface="Roboto" pitchFamily="34" charset="-120"/>
              </a:rPr>
              <a:t>Los chatbots deben diseñarse para que sean fáciles de usar, empáticos y generen confianza en los usuarios para fomentar la adopción y el cumplimiento de las recomendaciones y orientaciones proporcionadas.</a:t>
            </a:r>
            <a:endParaRPr lang="en-US" dirty="0">
              <a:latin typeface="Libre Baskerville" panose="02000000000000000000" pitchFamily="2" charset="0"/>
            </a:endParaRPr>
          </a:p>
        </p:txBody>
      </p:sp>
      <p:sp>
        <p:nvSpPr>
          <p:cNvPr id="31" name="Object 18">
            <a:extLst>
              <a:ext uri="{FF2B5EF4-FFF2-40B4-BE49-F238E27FC236}">
                <a16:creationId xmlns:a16="http://schemas.microsoft.com/office/drawing/2014/main" id="{BE30609A-D06F-A6D9-9183-9C283493F448}"/>
              </a:ext>
            </a:extLst>
          </p:cNvPr>
          <p:cNvSpPr/>
          <p:nvPr/>
        </p:nvSpPr>
        <p:spPr>
          <a:xfrm>
            <a:off x="9280769" y="4349932"/>
            <a:ext cx="3618595" cy="2304474"/>
          </a:xfrm>
          <a:prstGeom prst="rect">
            <a:avLst/>
          </a:prstGeom>
          <a:solidFill>
            <a:srgbClr val="F7EDD4">
              <a:alpha val="30000"/>
            </a:srgbClr>
          </a:solidFill>
          <a:ln>
            <a:solidFill>
              <a:schemeClr val="tx1"/>
            </a:solidFill>
          </a:ln>
        </p:spPr>
        <p:txBody>
          <a:bodyPr/>
          <a:lstStyle/>
          <a:p>
            <a:pPr algn="ctr"/>
            <a:endParaRPr lang="es-ES">
              <a:latin typeface="Libre Baskerville" panose="02000000000000000000" pitchFamily="2" charset="0"/>
            </a:endParaRPr>
          </a:p>
        </p:txBody>
      </p:sp>
      <p:sp>
        <p:nvSpPr>
          <p:cNvPr id="32" name="Object 19">
            <a:extLst>
              <a:ext uri="{FF2B5EF4-FFF2-40B4-BE49-F238E27FC236}">
                <a16:creationId xmlns:a16="http://schemas.microsoft.com/office/drawing/2014/main" id="{BFB41027-7792-1ED7-15A8-C0F108BB4828}"/>
              </a:ext>
            </a:extLst>
          </p:cNvPr>
          <p:cNvSpPr/>
          <p:nvPr/>
        </p:nvSpPr>
        <p:spPr>
          <a:xfrm>
            <a:off x="9442653" y="4587362"/>
            <a:ext cx="3456711" cy="428518"/>
          </a:xfrm>
          <a:prstGeom prst="rect">
            <a:avLst/>
          </a:prstGeom>
          <a:noFill/>
        </p:spPr>
        <p:txBody>
          <a:bodyPr wrap="square" lIns="0" tIns="0" rIns="0" bIns="0" rtlCol="0" anchor="t"/>
          <a:lstStyle/>
          <a:p>
            <a:pPr algn="ctr">
              <a:lnSpc>
                <a:spcPts val="1688"/>
              </a:lnSpc>
              <a:buNone/>
            </a:pPr>
            <a:r>
              <a:rPr lang="en-US" sz="1250" b="1" kern="0" spc="125" dirty="0" err="1">
                <a:latin typeface="Libre Baskerville" panose="02000000000000000000" pitchFamily="2" charset="0"/>
                <a:ea typeface="Roboto" pitchFamily="34" charset="-122"/>
                <a:cs typeface="Roboto" pitchFamily="34" charset="-120"/>
              </a:rPr>
              <a:t>Personalización</a:t>
            </a:r>
            <a:r>
              <a:rPr lang="en-US" sz="1250" b="1" kern="0" spc="125" dirty="0">
                <a:latin typeface="Libre Baskerville" panose="02000000000000000000" pitchFamily="2" charset="0"/>
                <a:ea typeface="Roboto" pitchFamily="34" charset="-122"/>
                <a:cs typeface="Roboto" pitchFamily="34" charset="-120"/>
              </a:rPr>
              <a:t> y </a:t>
            </a:r>
            <a:r>
              <a:rPr lang="en-US" sz="1250" b="1" kern="0" spc="125" dirty="0" err="1">
                <a:latin typeface="Libre Baskerville" panose="02000000000000000000" pitchFamily="2" charset="0"/>
                <a:ea typeface="Roboto" pitchFamily="34" charset="-122"/>
                <a:cs typeface="Roboto" pitchFamily="34" charset="-120"/>
              </a:rPr>
              <a:t>Relevancia</a:t>
            </a:r>
            <a:endParaRPr lang="en-US" dirty="0">
              <a:latin typeface="Libre Baskerville" panose="02000000000000000000" pitchFamily="2" charset="0"/>
            </a:endParaRPr>
          </a:p>
        </p:txBody>
      </p:sp>
      <p:sp>
        <p:nvSpPr>
          <p:cNvPr id="33" name="Object 20">
            <a:extLst>
              <a:ext uri="{FF2B5EF4-FFF2-40B4-BE49-F238E27FC236}">
                <a16:creationId xmlns:a16="http://schemas.microsoft.com/office/drawing/2014/main" id="{6B26ABBD-C4CD-294A-78AF-5030BB188522}"/>
              </a:ext>
            </a:extLst>
          </p:cNvPr>
          <p:cNvSpPr/>
          <p:nvPr/>
        </p:nvSpPr>
        <p:spPr>
          <a:xfrm>
            <a:off x="9678617" y="5023263"/>
            <a:ext cx="2984781" cy="1270153"/>
          </a:xfrm>
          <a:prstGeom prst="rect">
            <a:avLst/>
          </a:prstGeom>
          <a:noFill/>
        </p:spPr>
        <p:txBody>
          <a:bodyPr wrap="square" lIns="0" tIns="0" rIns="0" bIns="0" rtlCol="0" anchor="t"/>
          <a:lstStyle/>
          <a:p>
            <a:pPr algn="ctr">
              <a:lnSpc>
                <a:spcPts val="1745"/>
              </a:lnSpc>
              <a:spcBef>
                <a:spcPts val="683"/>
              </a:spcBef>
              <a:buNone/>
            </a:pPr>
            <a:r>
              <a:rPr lang="es-ES" sz="1116" kern="0" spc="34" dirty="0">
                <a:latin typeface="Libre Baskerville" panose="02000000000000000000" pitchFamily="2" charset="0"/>
                <a:ea typeface="Roboto" pitchFamily="34" charset="-122"/>
                <a:cs typeface="Roboto" pitchFamily="34" charset="-120"/>
              </a:rPr>
              <a:t>Adaptar las respuestas del chatbot al historial médico y las necesidades individuales del usuario puede aumentar la precisión y pertinencia de la información y las recomendaciones proporcionadas.</a:t>
            </a:r>
            <a:endParaRPr lang="en-US" dirty="0">
              <a:latin typeface="Libre Baskerville" panose="02000000000000000000" pitchFamily="2" charset="0"/>
            </a:endParaRPr>
          </a:p>
        </p:txBody>
      </p:sp>
    </p:spTree>
    <p:extLst>
      <p:ext uri="{BB962C8B-B14F-4D97-AF65-F5344CB8AC3E}">
        <p14:creationId xmlns:p14="http://schemas.microsoft.com/office/powerpoint/2010/main" val="498164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sp>
        <p:nvSpPr>
          <p:cNvPr id="4" name="Text 1"/>
          <p:cNvSpPr/>
          <p:nvPr/>
        </p:nvSpPr>
        <p:spPr>
          <a:xfrm>
            <a:off x="2037993" y="2572107"/>
            <a:ext cx="7011233" cy="694373"/>
          </a:xfrm>
          <a:prstGeom prst="rect">
            <a:avLst/>
          </a:prstGeom>
          <a:noFill/>
          <a:ln/>
        </p:spPr>
        <p:txBody>
          <a:bodyPr wrap="non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Arquitectura del Sistema</a:t>
            </a:r>
            <a:endParaRPr lang="en-US" sz="4374" dirty="0"/>
          </a:p>
        </p:txBody>
      </p:sp>
      <p:sp>
        <p:nvSpPr>
          <p:cNvPr id="5" name="Text 2"/>
          <p:cNvSpPr/>
          <p:nvPr/>
        </p:nvSpPr>
        <p:spPr>
          <a:xfrm>
            <a:off x="2037993" y="3821906"/>
            <a:ext cx="2777490" cy="347186"/>
          </a:xfrm>
          <a:prstGeom prst="rect">
            <a:avLst/>
          </a:prstGeom>
          <a:noFill/>
          <a:ln/>
        </p:spPr>
        <p:txBody>
          <a:bodyPr wrap="none" rtlCol="0" anchor="t"/>
          <a:lstStyle/>
          <a:p>
            <a:pPr marL="0" indent="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main.py</a:t>
            </a:r>
            <a:endParaRPr lang="en-US" sz="2187" dirty="0"/>
          </a:p>
        </p:txBody>
      </p:sp>
      <p:sp>
        <p:nvSpPr>
          <p:cNvPr id="6" name="Text 3"/>
          <p:cNvSpPr/>
          <p:nvPr/>
        </p:nvSpPr>
        <p:spPr>
          <a:xfrm>
            <a:off x="2037993" y="4391263"/>
            <a:ext cx="3156347"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Configuración del modelo y carga de documentos.</a:t>
            </a:r>
            <a:endParaRPr lang="en-US" sz="1750" dirty="0"/>
          </a:p>
        </p:txBody>
      </p:sp>
      <p:sp>
        <p:nvSpPr>
          <p:cNvPr id="7" name="Text 4"/>
          <p:cNvSpPr/>
          <p:nvPr/>
        </p:nvSpPr>
        <p:spPr>
          <a:xfrm>
            <a:off x="5743932" y="3821906"/>
            <a:ext cx="2777490" cy="347186"/>
          </a:xfrm>
          <a:prstGeom prst="rect">
            <a:avLst/>
          </a:prstGeom>
          <a:noFill/>
          <a:ln/>
        </p:spPr>
        <p:txBody>
          <a:bodyPr wrap="none" rtlCol="0" anchor="t"/>
          <a:lstStyle/>
          <a:p>
            <a:pPr marL="0" indent="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custom_agent.py</a:t>
            </a:r>
            <a:endParaRPr lang="en-US" sz="2187" dirty="0"/>
          </a:p>
        </p:txBody>
      </p:sp>
      <p:sp>
        <p:nvSpPr>
          <p:cNvPr id="8" name="Text 5"/>
          <p:cNvSpPr/>
          <p:nvPr/>
        </p:nvSpPr>
        <p:spPr>
          <a:xfrm>
            <a:off x="5743932" y="4391263"/>
            <a:ext cx="3156347"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Definición del agente personalizado para manejar consultas.</a:t>
            </a:r>
            <a:endParaRPr lang="en-US" sz="1750" dirty="0"/>
          </a:p>
        </p:txBody>
      </p:sp>
      <p:sp>
        <p:nvSpPr>
          <p:cNvPr id="9" name="Text 6"/>
          <p:cNvSpPr/>
          <p:nvPr/>
        </p:nvSpPr>
        <p:spPr>
          <a:xfrm>
            <a:off x="9449872" y="3821906"/>
            <a:ext cx="2777490" cy="347186"/>
          </a:xfrm>
          <a:prstGeom prst="rect">
            <a:avLst/>
          </a:prstGeom>
          <a:noFill/>
          <a:ln/>
        </p:spPr>
        <p:txBody>
          <a:bodyPr wrap="none" rtlCol="0" anchor="t"/>
          <a:lstStyle/>
          <a:p>
            <a:pPr marL="0" indent="0">
              <a:lnSpc>
                <a:spcPts val="2734"/>
              </a:lnSpc>
              <a:buNone/>
            </a:pPr>
            <a:r>
              <a:rPr lang="en-US" sz="2187" dirty="0">
                <a:solidFill>
                  <a:srgbClr val="5C4E3D"/>
                </a:solidFill>
                <a:latin typeface="Libre Baskerville" pitchFamily="34" charset="0"/>
                <a:ea typeface="Libre Baskerville" pitchFamily="34" charset="-122"/>
                <a:cs typeface="Libre Baskerville" pitchFamily="34" charset="-120"/>
              </a:rPr>
              <a:t>app.py</a:t>
            </a:r>
            <a:endParaRPr lang="en-US" sz="2187" dirty="0"/>
          </a:p>
        </p:txBody>
      </p:sp>
      <p:sp>
        <p:nvSpPr>
          <p:cNvPr id="10" name="Text 7"/>
          <p:cNvSpPr/>
          <p:nvPr/>
        </p:nvSpPr>
        <p:spPr>
          <a:xfrm>
            <a:off x="9449872" y="4391263"/>
            <a:ext cx="3156347"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Interfaz de usuario con Streamlit.</a:t>
            </a:r>
            <a:endParaRPr lang="en-US" sz="1750" dirty="0"/>
          </a:p>
        </p:txBody>
      </p:sp>
      <p:pic>
        <p:nvPicPr>
          <p:cNvPr id="12" name="Imagen 11">
            <a:extLst>
              <a:ext uri="{FF2B5EF4-FFF2-40B4-BE49-F238E27FC236}">
                <a16:creationId xmlns:a16="http://schemas.microsoft.com/office/drawing/2014/main" id="{6DA2F7C9-41AA-B72C-767D-6143CA7A3ABD}"/>
              </a:ext>
            </a:extLst>
          </p:cNvPr>
          <p:cNvPicPr>
            <a:picLocks noChangeAspect="1"/>
          </p:cNvPicPr>
          <p:nvPr/>
        </p:nvPicPr>
        <p:blipFill>
          <a:blip r:embed="rId4"/>
          <a:stretch>
            <a:fillRect/>
          </a:stretch>
        </p:blipFill>
        <p:spPr>
          <a:xfrm>
            <a:off x="0" y="16789"/>
            <a:ext cx="14630400" cy="233314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txBody>
          <a:bodyPr/>
          <a:lstStyle/>
          <a:p>
            <a:endParaRPr lang="es-ES"/>
          </a:p>
        </p:txBody>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527929"/>
            <a:ext cx="93064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Configuración Inicial y Librerías (main.py)</a:t>
            </a:r>
            <a:endParaRPr lang="en-US" sz="4374" dirty="0"/>
          </a:p>
        </p:txBody>
      </p:sp>
      <p:sp>
        <p:nvSpPr>
          <p:cNvPr id="6" name="Shape 2"/>
          <p:cNvSpPr/>
          <p:nvPr/>
        </p:nvSpPr>
        <p:spPr>
          <a:xfrm>
            <a:off x="4490799" y="3423523"/>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7" name="Text 3"/>
          <p:cNvSpPr/>
          <p:nvPr/>
        </p:nvSpPr>
        <p:spPr>
          <a:xfrm>
            <a:off x="4666417" y="3465195"/>
            <a:ext cx="148709"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1</a:t>
            </a:r>
            <a:endParaRPr lang="en-US" sz="2624" dirty="0"/>
          </a:p>
        </p:txBody>
      </p:sp>
      <p:sp>
        <p:nvSpPr>
          <p:cNvPr id="8" name="Text 4"/>
          <p:cNvSpPr/>
          <p:nvPr/>
        </p:nvSpPr>
        <p:spPr>
          <a:xfrm>
            <a:off x="5212913" y="3499842"/>
            <a:ext cx="3820001" cy="694373"/>
          </a:xfrm>
          <a:prstGeom prst="rect">
            <a:avLst/>
          </a:prstGeom>
          <a:noFill/>
          <a:ln/>
        </p:spPr>
        <p:txBody>
          <a:bodyPr wrap="squar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Importación de librerías esenciales</a:t>
            </a:r>
            <a:endParaRPr lang="en-US" sz="2187" dirty="0"/>
          </a:p>
        </p:txBody>
      </p:sp>
      <p:sp>
        <p:nvSpPr>
          <p:cNvPr id="9" name="Text 5"/>
          <p:cNvSpPr/>
          <p:nvPr/>
        </p:nvSpPr>
        <p:spPr>
          <a:xfrm>
            <a:off x="5212913" y="4327446"/>
            <a:ext cx="3820001" cy="71080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importan las librerías necesarias para el funcionamiento del sistema.</a:t>
            </a:r>
            <a:endParaRPr lang="en-US" sz="1750" dirty="0"/>
          </a:p>
        </p:txBody>
      </p:sp>
      <p:sp>
        <p:nvSpPr>
          <p:cNvPr id="10" name="Shape 6"/>
          <p:cNvSpPr/>
          <p:nvPr/>
        </p:nvSpPr>
        <p:spPr>
          <a:xfrm>
            <a:off x="9255085" y="3423523"/>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1" name="Text 7"/>
          <p:cNvSpPr/>
          <p:nvPr/>
        </p:nvSpPr>
        <p:spPr>
          <a:xfrm>
            <a:off x="9402366" y="3465195"/>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2</a:t>
            </a:r>
            <a:endParaRPr lang="en-US" sz="2624" dirty="0"/>
          </a:p>
        </p:txBody>
      </p:sp>
      <p:sp>
        <p:nvSpPr>
          <p:cNvPr id="12" name="Text 8"/>
          <p:cNvSpPr/>
          <p:nvPr/>
        </p:nvSpPr>
        <p:spPr>
          <a:xfrm>
            <a:off x="9977199" y="3499842"/>
            <a:ext cx="3820001" cy="694373"/>
          </a:xfrm>
          <a:prstGeom prst="rect">
            <a:avLst/>
          </a:prstGeom>
          <a:noFill/>
          <a:ln/>
        </p:spPr>
        <p:txBody>
          <a:bodyPr wrap="squar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Configuración de variables de entorno y caché</a:t>
            </a:r>
            <a:endParaRPr lang="en-US" sz="2187" dirty="0"/>
          </a:p>
        </p:txBody>
      </p:sp>
      <p:sp>
        <p:nvSpPr>
          <p:cNvPr id="13" name="Text 9"/>
          <p:cNvSpPr/>
          <p:nvPr/>
        </p:nvSpPr>
        <p:spPr>
          <a:xfrm>
            <a:off x="9977199" y="4737080"/>
            <a:ext cx="3820001"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establecen las variables de entorno y se configura el uso de caché para mejorar la eficiencia.</a:t>
            </a:r>
            <a:endParaRPr lang="en-US" sz="1750" dirty="0"/>
          </a:p>
        </p:txBody>
      </p:sp>
      <p:sp>
        <p:nvSpPr>
          <p:cNvPr id="14" name="Shape 10"/>
          <p:cNvSpPr/>
          <p:nvPr/>
        </p:nvSpPr>
        <p:spPr>
          <a:xfrm>
            <a:off x="4490799" y="5789414"/>
            <a:ext cx="499943" cy="499943"/>
          </a:xfrm>
          <a:prstGeom prst="roundRect">
            <a:avLst>
              <a:gd name="adj" fmla="val 20000"/>
            </a:avLst>
          </a:prstGeom>
          <a:solidFill>
            <a:srgbClr val="F7EDD4"/>
          </a:solidFill>
          <a:ln w="7620">
            <a:solidFill>
              <a:srgbClr val="DDD3BA"/>
            </a:solidFill>
            <a:prstDash val="solid"/>
          </a:ln>
        </p:spPr>
        <p:txBody>
          <a:bodyPr/>
          <a:lstStyle/>
          <a:p>
            <a:endParaRPr lang="es-ES"/>
          </a:p>
        </p:txBody>
      </p:sp>
      <p:sp>
        <p:nvSpPr>
          <p:cNvPr id="15" name="Text 11"/>
          <p:cNvSpPr/>
          <p:nvPr/>
        </p:nvSpPr>
        <p:spPr>
          <a:xfrm>
            <a:off x="4638080" y="5831086"/>
            <a:ext cx="205383" cy="416481"/>
          </a:xfrm>
          <a:prstGeom prst="rect">
            <a:avLst/>
          </a:prstGeom>
          <a:noFill/>
          <a:ln/>
        </p:spPr>
        <p:txBody>
          <a:bodyPr wrap="none" rtlCol="0" anchor="t"/>
          <a:lstStyle/>
          <a:p>
            <a:pPr marL="0" indent="0" algn="ctr">
              <a:lnSpc>
                <a:spcPts val="3281"/>
              </a:lnSpc>
              <a:buNone/>
            </a:pPr>
            <a:r>
              <a:rPr lang="en-US" sz="2624" dirty="0">
                <a:solidFill>
                  <a:srgbClr val="454240"/>
                </a:solidFill>
                <a:latin typeface="Libre Baskerville" pitchFamily="34" charset="0"/>
                <a:ea typeface="Libre Baskerville" pitchFamily="34" charset="-122"/>
                <a:cs typeface="Libre Baskerville" pitchFamily="34" charset="-120"/>
              </a:rPr>
              <a:t>3</a:t>
            </a:r>
            <a:endParaRPr lang="en-US" sz="2624" dirty="0"/>
          </a:p>
        </p:txBody>
      </p:sp>
      <p:sp>
        <p:nvSpPr>
          <p:cNvPr id="16" name="Text 12"/>
          <p:cNvSpPr/>
          <p:nvPr/>
        </p:nvSpPr>
        <p:spPr>
          <a:xfrm>
            <a:off x="5212913" y="5865733"/>
            <a:ext cx="3495437" cy="347186"/>
          </a:xfrm>
          <a:prstGeom prst="rect">
            <a:avLst/>
          </a:prstGeom>
          <a:noFill/>
          <a:ln/>
        </p:spPr>
        <p:txBody>
          <a:bodyPr wrap="none" rtlCol="0" anchor="t"/>
          <a:lstStyle/>
          <a:p>
            <a:pPr marL="0" indent="0">
              <a:lnSpc>
                <a:spcPts val="2734"/>
              </a:lnSpc>
              <a:buNone/>
            </a:pPr>
            <a:r>
              <a:rPr lang="en-US" sz="2187" dirty="0">
                <a:solidFill>
                  <a:srgbClr val="454240"/>
                </a:solidFill>
                <a:latin typeface="Libre Baskerville" pitchFamily="34" charset="0"/>
                <a:ea typeface="Libre Baskerville" pitchFamily="34" charset="-122"/>
                <a:cs typeface="Libre Baskerville" pitchFamily="34" charset="-120"/>
              </a:rPr>
              <a:t>Inicialización de FastAPI</a:t>
            </a:r>
            <a:endParaRPr lang="en-US" sz="2187" dirty="0"/>
          </a:p>
        </p:txBody>
      </p:sp>
      <p:sp>
        <p:nvSpPr>
          <p:cNvPr id="17" name="Text 13"/>
          <p:cNvSpPr/>
          <p:nvPr/>
        </p:nvSpPr>
        <p:spPr>
          <a:xfrm>
            <a:off x="5212913" y="6346150"/>
            <a:ext cx="8584287" cy="355402"/>
          </a:xfrm>
          <a:prstGeom prst="rect">
            <a:avLst/>
          </a:prstGeom>
          <a:noFill/>
          <a:ln/>
        </p:spPr>
        <p:txBody>
          <a:bodyPr wrap="non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Se inicializa FastAPI para crear la API del servicio.</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TotalTime>
  <Words>2137</Words>
  <Application>Microsoft Office PowerPoint</Application>
  <PresentationFormat>Personalizado</PresentationFormat>
  <Paragraphs>238</Paragraphs>
  <Slides>28</Slides>
  <Notes>28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28</vt:i4>
      </vt:variant>
    </vt:vector>
  </HeadingPairs>
  <TitlesOfParts>
    <vt:vector size="34" baseType="lpstr">
      <vt:lpstr>Aptos</vt:lpstr>
      <vt:lpstr>Arial</vt:lpstr>
      <vt:lpstr>Consolas</vt:lpstr>
      <vt:lpstr>DM Sans</vt:lpstr>
      <vt:lpstr>Libre Baskerville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David Fernández Martín</cp:lastModifiedBy>
  <cp:revision>18</cp:revision>
  <dcterms:created xsi:type="dcterms:W3CDTF">2024-05-27T11:03:31Z</dcterms:created>
  <dcterms:modified xsi:type="dcterms:W3CDTF">2024-07-21T07:11:03Z</dcterms:modified>
</cp:coreProperties>
</file>